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7559675" cy="10691813"/>
  <p:notesSz cx="6797675" cy="9926638"/>
  <p:defaultTextStyle>
    <a:defPPr>
      <a:defRPr lang="fr-FR"/>
    </a:defPPr>
    <a:lvl1pPr marL="0" algn="l" defTabSz="995507" rtl="0" eaLnBrk="1" latinLnBrk="0" hangingPunct="1">
      <a:defRPr sz="1960" kern="1200">
        <a:solidFill>
          <a:schemeClr val="tx1"/>
        </a:solidFill>
        <a:latin typeface="+mn-lt"/>
        <a:ea typeface="+mn-ea"/>
        <a:cs typeface="+mn-cs"/>
      </a:defRPr>
    </a:lvl1pPr>
    <a:lvl2pPr marL="497754" algn="l" defTabSz="995507" rtl="0" eaLnBrk="1" latinLnBrk="0" hangingPunct="1">
      <a:defRPr sz="1960" kern="1200">
        <a:solidFill>
          <a:schemeClr val="tx1"/>
        </a:solidFill>
        <a:latin typeface="+mn-lt"/>
        <a:ea typeface="+mn-ea"/>
        <a:cs typeface="+mn-cs"/>
      </a:defRPr>
    </a:lvl2pPr>
    <a:lvl3pPr marL="995507" algn="l" defTabSz="995507" rtl="0" eaLnBrk="1" latinLnBrk="0" hangingPunct="1">
      <a:defRPr sz="1960" kern="1200">
        <a:solidFill>
          <a:schemeClr val="tx1"/>
        </a:solidFill>
        <a:latin typeface="+mn-lt"/>
        <a:ea typeface="+mn-ea"/>
        <a:cs typeface="+mn-cs"/>
      </a:defRPr>
    </a:lvl3pPr>
    <a:lvl4pPr marL="1493261" algn="l" defTabSz="995507" rtl="0" eaLnBrk="1" latinLnBrk="0" hangingPunct="1">
      <a:defRPr sz="1960" kern="1200">
        <a:solidFill>
          <a:schemeClr val="tx1"/>
        </a:solidFill>
        <a:latin typeface="+mn-lt"/>
        <a:ea typeface="+mn-ea"/>
        <a:cs typeface="+mn-cs"/>
      </a:defRPr>
    </a:lvl4pPr>
    <a:lvl5pPr marL="1991015" algn="l" defTabSz="995507" rtl="0" eaLnBrk="1" latinLnBrk="0" hangingPunct="1">
      <a:defRPr sz="1960" kern="1200">
        <a:solidFill>
          <a:schemeClr val="tx1"/>
        </a:solidFill>
        <a:latin typeface="+mn-lt"/>
        <a:ea typeface="+mn-ea"/>
        <a:cs typeface="+mn-cs"/>
      </a:defRPr>
    </a:lvl5pPr>
    <a:lvl6pPr marL="2488768" algn="l" defTabSz="995507" rtl="0" eaLnBrk="1" latinLnBrk="0" hangingPunct="1">
      <a:defRPr sz="1960" kern="1200">
        <a:solidFill>
          <a:schemeClr val="tx1"/>
        </a:solidFill>
        <a:latin typeface="+mn-lt"/>
        <a:ea typeface="+mn-ea"/>
        <a:cs typeface="+mn-cs"/>
      </a:defRPr>
    </a:lvl6pPr>
    <a:lvl7pPr marL="2986522" algn="l" defTabSz="995507" rtl="0" eaLnBrk="1" latinLnBrk="0" hangingPunct="1">
      <a:defRPr sz="1960" kern="1200">
        <a:solidFill>
          <a:schemeClr val="tx1"/>
        </a:solidFill>
        <a:latin typeface="+mn-lt"/>
        <a:ea typeface="+mn-ea"/>
        <a:cs typeface="+mn-cs"/>
      </a:defRPr>
    </a:lvl7pPr>
    <a:lvl8pPr marL="3484275" algn="l" defTabSz="995507" rtl="0" eaLnBrk="1" latinLnBrk="0" hangingPunct="1">
      <a:defRPr sz="1960" kern="1200">
        <a:solidFill>
          <a:schemeClr val="tx1"/>
        </a:solidFill>
        <a:latin typeface="+mn-lt"/>
        <a:ea typeface="+mn-ea"/>
        <a:cs typeface="+mn-cs"/>
      </a:defRPr>
    </a:lvl8pPr>
    <a:lvl9pPr marL="3982029" algn="l" defTabSz="995507"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ABDA"/>
    <a:srgbClr val="4698C7"/>
    <a:srgbClr val="63BDE2"/>
    <a:srgbClr val="D0D8E8"/>
    <a:srgbClr val="E9EDF4"/>
    <a:srgbClr val="C5D9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6433" autoAdjust="0"/>
  </p:normalViewPr>
  <p:slideViewPr>
    <p:cSldViewPr>
      <p:cViewPr varScale="1">
        <p:scale>
          <a:sx n="74" d="100"/>
          <a:sy n="74" d="100"/>
        </p:scale>
        <p:origin x="3072" y="90"/>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576F7B7-FA2B-4376-8556-A5CFAF1CFC1D}" type="datetimeFigureOut">
              <a:rPr lang="fr-FR" smtClean="0"/>
              <a:t>20/06/2022</a:t>
            </a:fld>
            <a:endParaRPr lang="fr-FR"/>
          </a:p>
        </p:txBody>
      </p:sp>
      <p:sp>
        <p:nvSpPr>
          <p:cNvPr id="4" name="Espace réservé de l'image des diapositives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577D275-0E08-4B26-8F12-DB02DCF872F7}" type="slidenum">
              <a:rPr lang="fr-FR" smtClean="0"/>
              <a:t>‹N°›</a:t>
            </a:fld>
            <a:endParaRPr lang="fr-FR"/>
          </a:p>
        </p:txBody>
      </p:sp>
    </p:spTree>
    <p:extLst>
      <p:ext uri="{BB962C8B-B14F-4D97-AF65-F5344CB8AC3E}">
        <p14:creationId xmlns:p14="http://schemas.microsoft.com/office/powerpoint/2010/main" val="2528422313"/>
      </p:ext>
    </p:extLst>
  </p:cSld>
  <p:clrMap bg1="lt1" tx1="dk1" bg2="lt2" tx2="dk2" accent1="accent1" accent2="accent2" accent3="accent3" accent4="accent4" accent5="accent5" accent6="accent6" hlink="hlink" folHlink="folHlink"/>
  <p:notesStyle>
    <a:lvl1pPr marL="0" algn="l" defTabSz="995507" rtl="0" eaLnBrk="1" latinLnBrk="0" hangingPunct="1">
      <a:defRPr sz="1306" kern="1200">
        <a:solidFill>
          <a:schemeClr val="tx1"/>
        </a:solidFill>
        <a:latin typeface="+mn-lt"/>
        <a:ea typeface="+mn-ea"/>
        <a:cs typeface="+mn-cs"/>
      </a:defRPr>
    </a:lvl1pPr>
    <a:lvl2pPr marL="497754" algn="l" defTabSz="995507" rtl="0" eaLnBrk="1" latinLnBrk="0" hangingPunct="1">
      <a:defRPr sz="1306" kern="1200">
        <a:solidFill>
          <a:schemeClr val="tx1"/>
        </a:solidFill>
        <a:latin typeface="+mn-lt"/>
        <a:ea typeface="+mn-ea"/>
        <a:cs typeface="+mn-cs"/>
      </a:defRPr>
    </a:lvl2pPr>
    <a:lvl3pPr marL="995507" algn="l" defTabSz="995507" rtl="0" eaLnBrk="1" latinLnBrk="0" hangingPunct="1">
      <a:defRPr sz="1306" kern="1200">
        <a:solidFill>
          <a:schemeClr val="tx1"/>
        </a:solidFill>
        <a:latin typeface="+mn-lt"/>
        <a:ea typeface="+mn-ea"/>
        <a:cs typeface="+mn-cs"/>
      </a:defRPr>
    </a:lvl3pPr>
    <a:lvl4pPr marL="1493261" algn="l" defTabSz="995507" rtl="0" eaLnBrk="1" latinLnBrk="0" hangingPunct="1">
      <a:defRPr sz="1306" kern="1200">
        <a:solidFill>
          <a:schemeClr val="tx1"/>
        </a:solidFill>
        <a:latin typeface="+mn-lt"/>
        <a:ea typeface="+mn-ea"/>
        <a:cs typeface="+mn-cs"/>
      </a:defRPr>
    </a:lvl4pPr>
    <a:lvl5pPr marL="1991015" algn="l" defTabSz="995507" rtl="0" eaLnBrk="1" latinLnBrk="0" hangingPunct="1">
      <a:defRPr sz="1306"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6150" y="1241425"/>
            <a:ext cx="2365375" cy="3349625"/>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577D275-0E08-4B26-8F12-DB02DCF872F7}" type="slidenum">
              <a:rPr lang="fr-FR" smtClean="0"/>
              <a:t>2</a:t>
            </a:fld>
            <a:endParaRPr lang="fr-FR"/>
          </a:p>
        </p:txBody>
      </p:sp>
    </p:spTree>
    <p:extLst>
      <p:ext uri="{BB962C8B-B14F-4D97-AF65-F5344CB8AC3E}">
        <p14:creationId xmlns:p14="http://schemas.microsoft.com/office/powerpoint/2010/main" val="283340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6" y="3321394"/>
            <a:ext cx="6425724" cy="2291809"/>
          </a:xfrm>
        </p:spPr>
        <p:txBody>
          <a:bodyPr/>
          <a:lstStyle/>
          <a:p>
            <a:r>
              <a:rPr lang="fr-FR"/>
              <a:t>Modifiez le style du titre</a:t>
            </a:r>
          </a:p>
        </p:txBody>
      </p:sp>
      <p:sp>
        <p:nvSpPr>
          <p:cNvPr id="3" name="Sous-titre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2CCF6C2-F875-4AF4-B89C-DA831B1DFABE}" type="datetimeFigureOut">
              <a:rPr lang="fr-FR" smtClean="0"/>
              <a:t>20/06/2022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362879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CCF6C2-F875-4AF4-B89C-DA831B1DFABE}" type="datetimeFigureOut">
              <a:rPr lang="fr-FR" smtClean="0"/>
              <a:t>20/06/2022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87077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0573" y="618739"/>
            <a:ext cx="1275696" cy="1317667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83489" y="618739"/>
            <a:ext cx="3701091" cy="1317667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CCF6C2-F875-4AF4-B89C-DA831B1DFABE}" type="datetimeFigureOut">
              <a:rPr lang="fr-FR" smtClean="0"/>
              <a:t>20/06/2022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482228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2CCF6C2-F875-4AF4-B89C-DA831B1DFABE}" type="datetimeFigureOut">
              <a:rPr lang="fr-FR" smtClean="0"/>
              <a:t>20/06/2022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410342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1"/>
            <a:ext cx="6425724" cy="21235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97162" y="4531647"/>
            <a:ext cx="6425724" cy="233883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2CCF6C2-F875-4AF4-B89C-DA831B1DFABE}" type="datetimeFigureOut">
              <a:rPr lang="fr-FR" smtClean="0"/>
              <a:t>20/06/2022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297399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83488" y="3603539"/>
            <a:ext cx="2488393" cy="101918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7876" y="3603539"/>
            <a:ext cx="2488393" cy="101918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2CCF6C2-F875-4AF4-B89C-DA831B1DFABE}" type="datetimeFigureOut">
              <a:rPr lang="fr-FR" smtClean="0"/>
              <a:t>20/06/2022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613970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4" y="428168"/>
            <a:ext cx="6803708" cy="1781969"/>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77984" y="2393284"/>
            <a:ext cx="3340169" cy="9974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77984" y="3390691"/>
            <a:ext cx="3340169" cy="61601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1" y="2393284"/>
            <a:ext cx="3341481" cy="9974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840211" y="3390691"/>
            <a:ext cx="3341481" cy="61601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2CCF6C2-F875-4AF4-B89C-DA831B1DFABE}" type="datetimeFigureOut">
              <a:rPr lang="fr-FR" smtClean="0"/>
              <a:t>20/06/2022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269072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2CCF6C2-F875-4AF4-B89C-DA831B1DFABE}" type="datetimeFigureOut">
              <a:rPr lang="fr-FR" smtClean="0"/>
              <a:t>20/06/2022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324247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2CCF6C2-F875-4AF4-B89C-DA831B1DFABE}" type="datetimeFigureOut">
              <a:rPr lang="fr-FR" smtClean="0"/>
              <a:t>20/06/2022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388133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4" y="425692"/>
            <a:ext cx="2487081" cy="1811669"/>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955623" y="425693"/>
            <a:ext cx="4226069" cy="9125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4" y="2237362"/>
            <a:ext cx="2487081" cy="7313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2CCF6C2-F875-4AF4-B89C-DA831B1DFABE}" type="datetimeFigureOut">
              <a:rPr lang="fr-FR" smtClean="0"/>
              <a:t>20/06/2022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176236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69"/>
            <a:ext cx="4535805" cy="88356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1749" y="8367830"/>
            <a:ext cx="4535805" cy="125480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2CCF6C2-F875-4AF4-B89C-DA831B1DFABE}" type="datetimeFigureOut">
              <a:rPr lang="fr-FR" smtClean="0"/>
              <a:t>20/06/2022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325A1B-22A2-4B3B-88C4-ECBEFBE8A8FF}" type="slidenum">
              <a:rPr lang="fr-FR" smtClean="0"/>
              <a:t>‹N°›</a:t>
            </a:fld>
            <a:endParaRPr lang="fr-FR"/>
          </a:p>
        </p:txBody>
      </p:sp>
    </p:spTree>
    <p:extLst>
      <p:ext uri="{BB962C8B-B14F-4D97-AF65-F5344CB8AC3E}">
        <p14:creationId xmlns:p14="http://schemas.microsoft.com/office/powerpoint/2010/main" val="401357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4" y="9909728"/>
            <a:ext cx="1763924" cy="569240"/>
          </a:xfrm>
          <a:prstGeom prst="rect">
            <a:avLst/>
          </a:prstGeom>
        </p:spPr>
        <p:txBody>
          <a:bodyPr vert="horz" lIns="91440" tIns="45720" rIns="91440" bIns="45720" rtlCol="0" anchor="ctr"/>
          <a:lstStyle>
            <a:lvl1pPr algn="l">
              <a:defRPr sz="1200">
                <a:solidFill>
                  <a:schemeClr val="tx1">
                    <a:tint val="75000"/>
                  </a:schemeClr>
                </a:solidFill>
              </a:defRPr>
            </a:lvl1pPr>
          </a:lstStyle>
          <a:p>
            <a:fld id="{62CCF6C2-F875-4AF4-B89C-DA831B1DFABE}" type="datetimeFigureOut">
              <a:rPr lang="fr-FR" smtClean="0"/>
              <a:t>20/06/2022</a:t>
            </a:fld>
            <a:endParaRPr lang="fr-FR"/>
          </a:p>
        </p:txBody>
      </p:sp>
      <p:sp>
        <p:nvSpPr>
          <p:cNvPr id="5" name="Espace réservé du pied de page 4"/>
          <p:cNvSpPr>
            <a:spLocks noGrp="1"/>
          </p:cNvSpPr>
          <p:nvPr>
            <p:ph type="ftr" sz="quarter" idx="3"/>
          </p:nvPr>
        </p:nvSpPr>
        <p:spPr>
          <a:xfrm>
            <a:off x="2582889" y="9909728"/>
            <a:ext cx="2393897" cy="56924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7" y="9909728"/>
            <a:ext cx="1763924" cy="569240"/>
          </a:xfrm>
          <a:prstGeom prst="rect">
            <a:avLst/>
          </a:prstGeom>
        </p:spPr>
        <p:txBody>
          <a:bodyPr vert="horz" lIns="91440" tIns="45720" rIns="91440" bIns="45720" rtlCol="0" anchor="ctr"/>
          <a:lstStyle>
            <a:lvl1pPr algn="r">
              <a:defRPr sz="1200">
                <a:solidFill>
                  <a:schemeClr val="tx1">
                    <a:tint val="75000"/>
                  </a:schemeClr>
                </a:solidFill>
              </a:defRPr>
            </a:lvl1pPr>
          </a:lstStyle>
          <a:p>
            <a:fld id="{71325A1B-22A2-4B3B-88C4-ECBEFBE8A8FF}" type="slidenum">
              <a:rPr lang="fr-FR" smtClean="0"/>
              <a:t>‹N°›</a:t>
            </a:fld>
            <a:endParaRPr lang="fr-FR"/>
          </a:p>
        </p:txBody>
      </p:sp>
    </p:spTree>
    <p:extLst>
      <p:ext uri="{BB962C8B-B14F-4D97-AF65-F5344CB8AC3E}">
        <p14:creationId xmlns:p14="http://schemas.microsoft.com/office/powerpoint/2010/main" val="4264462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utoShape 8">
            <a:extLst>
              <a:ext uri="{FF2B5EF4-FFF2-40B4-BE49-F238E27FC236}">
                <a16:creationId xmlns:a16="http://schemas.microsoft.com/office/drawing/2014/main" id="{AAA9988F-0855-40E7-A750-9E7163941DAF}"/>
              </a:ext>
            </a:extLst>
          </p:cNvPr>
          <p:cNvSpPr>
            <a:spLocks noChangeArrowheads="1"/>
          </p:cNvSpPr>
          <p:nvPr/>
        </p:nvSpPr>
        <p:spPr bwMode="auto">
          <a:xfrm rot="10800000">
            <a:off x="5014433" y="1133756"/>
            <a:ext cx="1915374" cy="3680458"/>
          </a:xfrm>
          <a:prstGeom prst="flowChartManualInput">
            <a:avLst/>
          </a:prstGeom>
          <a:noFill/>
          <a:ln w="6350" algn="ctr">
            <a:solidFill>
              <a:srgbClr val="37ABDA"/>
            </a:solidFill>
            <a:miter lim="800000"/>
            <a:headEnd/>
            <a:tailEnd/>
          </a:ln>
          <a:effectLst/>
          <a:extLst/>
        </p:spPr>
        <p:txBody>
          <a:bodyPr vert="horz" wrap="square" lIns="36576" tIns="36576" rIns="36576" bIns="36576" numCol="1" anchor="t" anchorCtr="0" compatLnSpc="1">
            <a:prstTxWarp prst="textNoShape">
              <a:avLst/>
            </a:prstTxWarp>
          </a:bodyPr>
          <a:lstStyle/>
          <a:p>
            <a:pPr marL="152642" indent="-152642" defTabSz="814090" fontAlgn="base">
              <a:spcBef>
                <a:spcPct val="0"/>
              </a:spcBef>
              <a:spcAft>
                <a:spcPct val="0"/>
              </a:spcAft>
              <a:buSzPts val="1000"/>
              <a:buFont typeface="Courier New" panose="02070309020205020404" pitchFamily="49" charset="0"/>
              <a:buChar char="o"/>
            </a:pPr>
            <a:endParaRPr lang="fr-FR" altLang="fr-FR" sz="1000" b="1" dirty="0">
              <a:latin typeface="Calibri" pitchFamily="34" charset="0"/>
              <a:cs typeface="Arial" pitchFamily="34" charset="0"/>
            </a:endParaRPr>
          </a:p>
        </p:txBody>
      </p:sp>
      <p:pic>
        <p:nvPicPr>
          <p:cNvPr id="4" name="Image 3" descr="Une image contenant intérieur, assis, table, fauteuil&#10;&#10;Description générée automatiquement">
            <a:extLst>
              <a:ext uri="{FF2B5EF4-FFF2-40B4-BE49-F238E27FC236}">
                <a16:creationId xmlns:a16="http://schemas.microsoft.com/office/drawing/2014/main" id="{0A9D2A25-7C54-425D-8E63-E0D25A77FD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0253" y="4625032"/>
            <a:ext cx="2977813" cy="2838303"/>
          </a:xfrm>
          <a:prstGeom prst="ellipse">
            <a:avLst/>
          </a:prstGeom>
          <a:ln w="63500" cap="rnd">
            <a:noFill/>
          </a:ln>
          <a:effectLst/>
        </p:spPr>
      </p:pic>
      <p:pic>
        <p:nvPicPr>
          <p:cNvPr id="7" name="Image 6" descr="Une image contenant assis, engin&#10;&#10;Description générée automatiquement">
            <a:extLst>
              <a:ext uri="{FF2B5EF4-FFF2-40B4-BE49-F238E27FC236}">
                <a16:creationId xmlns:a16="http://schemas.microsoft.com/office/drawing/2014/main" id="{B01183C7-AFE6-46CF-8625-1E8AA7121D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8159" y="7849386"/>
            <a:ext cx="1297749" cy="1087021"/>
          </a:xfrm>
          <a:prstGeom prst="rect">
            <a:avLst/>
          </a:prstGeom>
        </p:spPr>
      </p:pic>
      <p:pic>
        <p:nvPicPr>
          <p:cNvPr id="9" name="Image 8" descr="Une image contenant voiture, assis&#10;&#10;Description générée automatiquement">
            <a:extLst>
              <a:ext uri="{FF2B5EF4-FFF2-40B4-BE49-F238E27FC236}">
                <a16:creationId xmlns:a16="http://schemas.microsoft.com/office/drawing/2014/main" id="{5C66FB83-D243-4EBA-AEEC-C425B49112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825" y="6360716"/>
            <a:ext cx="2718335" cy="1979264"/>
          </a:xfrm>
          <a:prstGeom prst="ellipse">
            <a:avLst/>
          </a:prstGeom>
          <a:ln w="63500" cap="rnd">
            <a:noFill/>
          </a:ln>
          <a:effectLst/>
        </p:spPr>
      </p:pic>
      <p:pic>
        <p:nvPicPr>
          <p:cNvPr id="11" name="Image 10" descr="Une image contenant objet, microphone, assis, ordinateur&#10;&#10;Description générée automatiquement">
            <a:extLst>
              <a:ext uri="{FF2B5EF4-FFF2-40B4-BE49-F238E27FC236}">
                <a16:creationId xmlns:a16="http://schemas.microsoft.com/office/drawing/2014/main" id="{7176424F-F725-4529-9C6A-B914759B40E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40550"/>
          <a:stretch/>
        </p:blipFill>
        <p:spPr>
          <a:xfrm flipH="1">
            <a:off x="6189247" y="8392896"/>
            <a:ext cx="442861" cy="744933"/>
          </a:xfrm>
          <a:prstGeom prst="rect">
            <a:avLst/>
          </a:prstGeom>
        </p:spPr>
      </p:pic>
      <p:graphicFrame>
        <p:nvGraphicFramePr>
          <p:cNvPr id="12" name="Tableau 12">
            <a:extLst>
              <a:ext uri="{FF2B5EF4-FFF2-40B4-BE49-F238E27FC236}">
                <a16:creationId xmlns:a16="http://schemas.microsoft.com/office/drawing/2014/main" id="{C67823A5-6F9A-40CC-A43F-2246994D24D7}"/>
              </a:ext>
            </a:extLst>
          </p:cNvPr>
          <p:cNvGraphicFramePr>
            <a:graphicFrameLocks noGrp="1"/>
          </p:cNvGraphicFramePr>
          <p:nvPr>
            <p:extLst>
              <p:ext uri="{D42A27DB-BD31-4B8C-83A1-F6EECF244321}">
                <p14:modId xmlns:p14="http://schemas.microsoft.com/office/powerpoint/2010/main" val="673005283"/>
              </p:ext>
            </p:extLst>
          </p:nvPr>
        </p:nvGraphicFramePr>
        <p:xfrm>
          <a:off x="350837" y="8494679"/>
          <a:ext cx="3925835" cy="792480"/>
        </p:xfrm>
        <a:graphic>
          <a:graphicData uri="http://schemas.openxmlformats.org/drawingml/2006/table">
            <a:tbl>
              <a:tblPr firstRow="1" bandRow="1">
                <a:tableStyleId>{5C22544A-7EE6-4342-B048-85BDC9FD1C3A}</a:tableStyleId>
              </a:tblPr>
              <a:tblGrid>
                <a:gridCol w="973622">
                  <a:extLst>
                    <a:ext uri="{9D8B030D-6E8A-4147-A177-3AD203B41FA5}">
                      <a16:colId xmlns:a16="http://schemas.microsoft.com/office/drawing/2014/main" val="3536027979"/>
                    </a:ext>
                  </a:extLst>
                </a:gridCol>
                <a:gridCol w="2952213">
                  <a:extLst>
                    <a:ext uri="{9D8B030D-6E8A-4147-A177-3AD203B41FA5}">
                      <a16:colId xmlns:a16="http://schemas.microsoft.com/office/drawing/2014/main" val="2547666002"/>
                    </a:ext>
                  </a:extLst>
                </a:gridCol>
              </a:tblGrid>
              <a:tr h="370840">
                <a:tc>
                  <a:txBody>
                    <a:bodyPr/>
                    <a:lstStyle/>
                    <a:p>
                      <a:r>
                        <a:rPr lang="fr-FR" sz="1000" dirty="0" err="1"/>
                        <a:t>eLoop</a:t>
                      </a:r>
                      <a:endParaRPr lang="fr-FR" sz="1000" dirty="0"/>
                    </a:p>
                  </a:txBody>
                  <a:tcPr>
                    <a:solidFill>
                      <a:srgbClr val="37ABDA"/>
                    </a:solidFill>
                  </a:tcPr>
                </a:tc>
                <a:tc>
                  <a:txBody>
                    <a:bodyPr/>
                    <a:lstStyle/>
                    <a:p>
                      <a:r>
                        <a:rPr lang="fr-FR" sz="1000" dirty="0" err="1"/>
                        <a:t>eLoop</a:t>
                      </a:r>
                      <a:r>
                        <a:rPr lang="fr-FR" sz="1000" dirty="0"/>
                        <a:t> unit </a:t>
                      </a:r>
                      <a:r>
                        <a:rPr lang="fr-FR" sz="1000" dirty="0" err="1"/>
                        <a:t>with</a:t>
                      </a:r>
                      <a:r>
                        <a:rPr lang="fr-FR" sz="1000" dirty="0"/>
                        <a:t> </a:t>
                      </a:r>
                      <a:r>
                        <a:rPr lang="fr-FR" sz="1000" dirty="0" err="1"/>
                        <a:t>fastening</a:t>
                      </a:r>
                      <a:r>
                        <a:rPr lang="fr-FR" sz="1000" dirty="0"/>
                        <a:t> support and </a:t>
                      </a:r>
                      <a:r>
                        <a:rPr lang="fr-FR" sz="1000" dirty="0" err="1"/>
                        <a:t>signage</a:t>
                      </a:r>
                      <a:r>
                        <a:rPr lang="fr-FR" sz="1000" dirty="0"/>
                        <a:t> stickers</a:t>
                      </a:r>
                    </a:p>
                  </a:txBody>
                  <a:tcPr>
                    <a:solidFill>
                      <a:srgbClr val="37ABDA"/>
                    </a:solidFill>
                  </a:tcPr>
                </a:tc>
                <a:extLst>
                  <a:ext uri="{0D108BD9-81ED-4DB2-BD59-A6C34878D82A}">
                    <a16:rowId xmlns:a16="http://schemas.microsoft.com/office/drawing/2014/main" val="3907677911"/>
                  </a:ext>
                </a:extLst>
              </a:tr>
              <a:tr h="370840">
                <a:tc>
                  <a:txBody>
                    <a:bodyPr/>
                    <a:lstStyle/>
                    <a:p>
                      <a:pPr marL="0" algn="l" defTabSz="914400" rtl="0" eaLnBrk="1" latinLnBrk="0" hangingPunct="1"/>
                      <a:r>
                        <a:rPr lang="fr-FR" sz="1000" b="1" kern="1200" dirty="0" err="1">
                          <a:solidFill>
                            <a:schemeClr val="tx1">
                              <a:lumMod val="65000"/>
                              <a:lumOff val="35000"/>
                            </a:schemeClr>
                          </a:solidFill>
                          <a:latin typeface="+mn-lt"/>
                          <a:ea typeface="+mn-ea"/>
                          <a:cs typeface="+mn-cs"/>
                        </a:rPr>
                        <a:t>eLoop</a:t>
                      </a:r>
                      <a:r>
                        <a:rPr lang="fr-FR" sz="1000" b="1" kern="1200" dirty="0">
                          <a:solidFill>
                            <a:schemeClr val="tx1">
                              <a:lumMod val="65000"/>
                              <a:lumOff val="35000"/>
                            </a:schemeClr>
                          </a:solidFill>
                          <a:latin typeface="+mn-lt"/>
                          <a:ea typeface="+mn-ea"/>
                          <a:cs typeface="+mn-cs"/>
                        </a:rPr>
                        <a:t>+</a:t>
                      </a:r>
                    </a:p>
                  </a:txBody>
                  <a:tcPr/>
                </a:tc>
                <a:tc>
                  <a:txBody>
                    <a:bodyPr/>
                    <a:lstStyle/>
                    <a:p>
                      <a:pPr marL="0" algn="l" defTabSz="914400" rtl="0" eaLnBrk="1" latinLnBrk="0" hangingPunct="1"/>
                      <a:r>
                        <a:rPr lang="fr-FR" sz="1000" b="0" kern="1200" dirty="0" err="1">
                          <a:solidFill>
                            <a:schemeClr val="tx1">
                              <a:lumMod val="65000"/>
                              <a:lumOff val="35000"/>
                            </a:schemeClr>
                          </a:solidFill>
                          <a:latin typeface="+mn-lt"/>
                          <a:ea typeface="+mn-ea"/>
                          <a:cs typeface="+mn-cs"/>
                        </a:rPr>
                        <a:t>eLoop</a:t>
                      </a:r>
                      <a:r>
                        <a:rPr lang="fr-FR" sz="1000" b="0" kern="1200" dirty="0">
                          <a:solidFill>
                            <a:schemeClr val="tx1">
                              <a:lumMod val="65000"/>
                              <a:lumOff val="35000"/>
                            </a:schemeClr>
                          </a:solidFill>
                          <a:latin typeface="+mn-lt"/>
                          <a:ea typeface="+mn-ea"/>
                          <a:cs typeface="+mn-cs"/>
                        </a:rPr>
                        <a:t> unit, </a:t>
                      </a:r>
                      <a:r>
                        <a:rPr lang="fr-FR" sz="1000" b="0" kern="1200" dirty="0" err="1">
                          <a:solidFill>
                            <a:schemeClr val="tx1">
                              <a:lumMod val="65000"/>
                              <a:lumOff val="35000"/>
                            </a:schemeClr>
                          </a:solidFill>
                          <a:latin typeface="+mn-lt"/>
                          <a:ea typeface="+mn-ea"/>
                          <a:cs typeface="+mn-cs"/>
                        </a:rPr>
                        <a:t>handset</a:t>
                      </a:r>
                      <a:r>
                        <a:rPr lang="fr-FR" sz="1000" b="0" kern="1200" dirty="0">
                          <a:solidFill>
                            <a:schemeClr val="tx1">
                              <a:lumMod val="65000"/>
                              <a:lumOff val="35000"/>
                            </a:schemeClr>
                          </a:solidFill>
                          <a:latin typeface="+mn-lt"/>
                          <a:ea typeface="+mn-ea"/>
                          <a:cs typeface="+mn-cs"/>
                        </a:rPr>
                        <a:t>, </a:t>
                      </a:r>
                      <a:r>
                        <a:rPr lang="fr-FR" sz="1000" b="0" kern="1200" dirty="0" err="1">
                          <a:solidFill>
                            <a:schemeClr val="tx1">
                              <a:lumMod val="65000"/>
                              <a:lumOff val="35000"/>
                            </a:schemeClr>
                          </a:solidFill>
                          <a:latin typeface="+mn-lt"/>
                          <a:ea typeface="+mn-ea"/>
                          <a:cs typeface="+mn-cs"/>
                        </a:rPr>
                        <a:t>external</a:t>
                      </a:r>
                      <a:r>
                        <a:rPr lang="fr-FR" sz="1000" b="0" kern="1200" dirty="0">
                          <a:solidFill>
                            <a:schemeClr val="tx1">
                              <a:lumMod val="65000"/>
                              <a:lumOff val="35000"/>
                            </a:schemeClr>
                          </a:solidFill>
                          <a:latin typeface="+mn-lt"/>
                          <a:ea typeface="+mn-ea"/>
                          <a:cs typeface="+mn-cs"/>
                        </a:rPr>
                        <a:t> microphone OP-M80 </a:t>
                      </a:r>
                      <a:r>
                        <a:rPr lang="fr-FR" sz="1000" b="0" kern="1200" dirty="0" err="1">
                          <a:solidFill>
                            <a:schemeClr val="tx1">
                              <a:lumMod val="65000"/>
                              <a:lumOff val="35000"/>
                            </a:schemeClr>
                          </a:solidFill>
                          <a:latin typeface="+mn-lt"/>
                          <a:ea typeface="+mn-ea"/>
                          <a:cs typeface="+mn-cs"/>
                        </a:rPr>
                        <a:t>with</a:t>
                      </a:r>
                      <a:r>
                        <a:rPr lang="fr-FR" sz="1000" b="0" kern="1200" dirty="0">
                          <a:solidFill>
                            <a:schemeClr val="tx1">
                              <a:lumMod val="65000"/>
                              <a:lumOff val="35000"/>
                            </a:schemeClr>
                          </a:solidFill>
                          <a:latin typeface="+mn-lt"/>
                          <a:ea typeface="+mn-ea"/>
                          <a:cs typeface="+mn-cs"/>
                        </a:rPr>
                        <a:t> a </a:t>
                      </a:r>
                      <a:r>
                        <a:rPr lang="fr-FR" sz="1000" b="0" kern="1200" dirty="0" err="1">
                          <a:solidFill>
                            <a:schemeClr val="tx1">
                              <a:lumMod val="65000"/>
                              <a:lumOff val="35000"/>
                            </a:schemeClr>
                          </a:solidFill>
                          <a:latin typeface="+mn-lt"/>
                          <a:ea typeface="+mn-ea"/>
                          <a:cs typeface="+mn-cs"/>
                        </a:rPr>
                        <a:t>fastening</a:t>
                      </a:r>
                      <a:r>
                        <a:rPr lang="fr-FR" sz="1000" b="0" kern="1200" dirty="0">
                          <a:solidFill>
                            <a:schemeClr val="tx1">
                              <a:lumMod val="65000"/>
                              <a:lumOff val="35000"/>
                            </a:schemeClr>
                          </a:solidFill>
                          <a:latin typeface="+mn-lt"/>
                          <a:ea typeface="+mn-ea"/>
                          <a:cs typeface="+mn-cs"/>
                        </a:rPr>
                        <a:t> support and </a:t>
                      </a:r>
                      <a:r>
                        <a:rPr lang="fr-FR" sz="1000" b="0" kern="1200" dirty="0" err="1">
                          <a:solidFill>
                            <a:schemeClr val="tx1">
                              <a:lumMod val="65000"/>
                              <a:lumOff val="35000"/>
                            </a:schemeClr>
                          </a:solidFill>
                          <a:latin typeface="+mn-lt"/>
                          <a:ea typeface="+mn-ea"/>
                          <a:cs typeface="+mn-cs"/>
                        </a:rPr>
                        <a:t>signage</a:t>
                      </a:r>
                      <a:r>
                        <a:rPr lang="fr-FR" sz="1000" b="0" kern="1200" dirty="0">
                          <a:solidFill>
                            <a:schemeClr val="tx1">
                              <a:lumMod val="65000"/>
                              <a:lumOff val="35000"/>
                            </a:schemeClr>
                          </a:solidFill>
                          <a:latin typeface="+mn-lt"/>
                          <a:ea typeface="+mn-ea"/>
                          <a:cs typeface="+mn-cs"/>
                        </a:rPr>
                        <a:t> stickers</a:t>
                      </a:r>
                    </a:p>
                  </a:txBody>
                  <a:tcPr/>
                </a:tc>
                <a:extLst>
                  <a:ext uri="{0D108BD9-81ED-4DB2-BD59-A6C34878D82A}">
                    <a16:rowId xmlns:a16="http://schemas.microsoft.com/office/drawing/2014/main" val="2039632222"/>
                  </a:ext>
                </a:extLst>
              </a:tr>
            </a:tbl>
          </a:graphicData>
        </a:graphic>
      </p:graphicFrame>
      <p:sp>
        <p:nvSpPr>
          <p:cNvPr id="15" name="ZoneTexte 14">
            <a:extLst>
              <a:ext uri="{FF2B5EF4-FFF2-40B4-BE49-F238E27FC236}">
                <a16:creationId xmlns:a16="http://schemas.microsoft.com/office/drawing/2014/main" id="{82FCCC31-B46B-4D58-944D-5D27A3D77411}"/>
              </a:ext>
            </a:extLst>
          </p:cNvPr>
          <p:cNvSpPr txBox="1"/>
          <p:nvPr/>
        </p:nvSpPr>
        <p:spPr>
          <a:xfrm>
            <a:off x="6243447" y="8008355"/>
            <a:ext cx="975140" cy="261610"/>
          </a:xfrm>
          <a:prstGeom prst="rect">
            <a:avLst/>
          </a:prstGeom>
          <a:noFill/>
        </p:spPr>
        <p:txBody>
          <a:bodyPr wrap="square" rtlCol="0">
            <a:spAutoFit/>
          </a:bodyPr>
          <a:lstStyle/>
          <a:p>
            <a:r>
              <a:rPr lang="fr-FR" sz="1100" b="1" dirty="0" err="1">
                <a:solidFill>
                  <a:schemeClr val="tx1">
                    <a:lumMod val="65000"/>
                    <a:lumOff val="35000"/>
                  </a:schemeClr>
                </a:solidFill>
              </a:rPr>
              <a:t>eLoop</a:t>
            </a:r>
            <a:r>
              <a:rPr lang="fr-FR" sz="1100" b="1" dirty="0">
                <a:solidFill>
                  <a:schemeClr val="tx1">
                    <a:lumMod val="65000"/>
                    <a:lumOff val="35000"/>
                  </a:schemeClr>
                </a:solidFill>
              </a:rPr>
              <a:t>+</a:t>
            </a:r>
          </a:p>
        </p:txBody>
      </p:sp>
      <p:sp>
        <p:nvSpPr>
          <p:cNvPr id="16" name="ZoneTexte 15">
            <a:extLst>
              <a:ext uri="{FF2B5EF4-FFF2-40B4-BE49-F238E27FC236}">
                <a16:creationId xmlns:a16="http://schemas.microsoft.com/office/drawing/2014/main" id="{7EF5399B-4296-4594-A5BC-76A08C11B49F}"/>
              </a:ext>
            </a:extLst>
          </p:cNvPr>
          <p:cNvSpPr txBox="1"/>
          <p:nvPr/>
        </p:nvSpPr>
        <p:spPr>
          <a:xfrm>
            <a:off x="508064" y="1182798"/>
            <a:ext cx="4288177" cy="3856440"/>
          </a:xfrm>
          <a:prstGeom prst="rect">
            <a:avLst/>
          </a:prstGeom>
          <a:noFill/>
        </p:spPr>
        <p:txBody>
          <a:bodyPr wrap="square" rtlCol="0">
            <a:spAutoFit/>
          </a:bodyPr>
          <a:lstStyle/>
          <a:p>
            <a:pPr algn="just"/>
            <a:r>
              <a:rPr lang="en-US" sz="900" dirty="0"/>
              <a:t>The </a:t>
            </a:r>
            <a:r>
              <a:rPr lang="en-US" sz="900" dirty="0" err="1"/>
              <a:t>eLoop</a:t>
            </a:r>
            <a:r>
              <a:rPr lang="en-US" sz="900" dirty="0"/>
              <a:t> is the latest generation of counter loop amplifier from Opus Technologies. Thanks to its compact conception and its power, </a:t>
            </a:r>
            <a:r>
              <a:rPr lang="en-US" sz="900" dirty="0" err="1"/>
              <a:t>eLoop</a:t>
            </a:r>
            <a:r>
              <a:rPr lang="en-US" sz="900" dirty="0"/>
              <a:t> is perfectly suitable for being integrated into a variety of environments such as receptions, banks, post offices, information centers, airports...</a:t>
            </a:r>
          </a:p>
          <a:p>
            <a:pPr algn="just"/>
            <a:r>
              <a:rPr lang="en-US" sz="900" dirty="0"/>
              <a:t>This system guarantees a clear communication for hearing people equipped with hearing aids. e-Loop features a microphone capsule at its back, an amplifier, a loop and a rechargeable ion lithium battery 18650 of 3.7V.</a:t>
            </a:r>
          </a:p>
          <a:p>
            <a:pPr algn="just"/>
            <a:endParaRPr lang="en-US" sz="900" dirty="0"/>
          </a:p>
          <a:p>
            <a:pPr algn="just"/>
            <a:r>
              <a:rPr lang="en-US" sz="900" dirty="0"/>
              <a:t>The </a:t>
            </a:r>
            <a:r>
              <a:rPr lang="en-US" sz="900" dirty="0" err="1"/>
              <a:t>eLoop</a:t>
            </a:r>
            <a:r>
              <a:rPr lang="en-US" sz="900" dirty="0"/>
              <a:t>+ kit is a complete installation composed of the </a:t>
            </a:r>
            <a:r>
              <a:rPr lang="en-US" sz="900" dirty="0" err="1"/>
              <a:t>eLoop</a:t>
            </a:r>
            <a:r>
              <a:rPr lang="en-US" sz="900" dirty="0"/>
              <a:t> unit, a handset and a gooseneck microphone OP-M80 ensures a better signal source and supplies accessibility solutions to people non-equipped with hearing aids.</a:t>
            </a:r>
          </a:p>
          <a:p>
            <a:pPr algn="just"/>
            <a:endParaRPr lang="en-US" sz="900" dirty="0"/>
          </a:p>
          <a:p>
            <a:pPr algn="just"/>
            <a:r>
              <a:rPr lang="en-US" sz="900" dirty="0"/>
              <a:t>The 2 potentiometers at the back of the unit allows to adjust the emission level of the magnetic field and the handset sound level.</a:t>
            </a:r>
          </a:p>
          <a:p>
            <a:pPr algn="just"/>
            <a:endParaRPr lang="en-US" sz="900" dirty="0"/>
          </a:p>
          <a:p>
            <a:pPr algn="just"/>
            <a:r>
              <a:rPr lang="en-US" sz="900" dirty="0"/>
              <a:t>Power up and current level LEDs are visible at the front and the back of the unit. It allows to inform the public that the devise is in function and that they can switch their devices into T-coil.</a:t>
            </a:r>
          </a:p>
          <a:p>
            <a:pPr algn="just"/>
            <a:endParaRPr lang="en-US" sz="900" dirty="0">
              <a:highlight>
                <a:srgbClr val="FFFF00"/>
              </a:highlight>
            </a:endParaRPr>
          </a:p>
          <a:p>
            <a:pPr algn="just"/>
            <a:r>
              <a:rPr lang="en-US" sz="900" dirty="0" err="1"/>
              <a:t>eLoop</a:t>
            </a:r>
            <a:r>
              <a:rPr lang="en-US" sz="900" dirty="0"/>
              <a:t> is delivered with a fixation support which allows to create a fixed base to the product. However it is possible to pull out the unit of this support to move easily the devise to another workspace.</a:t>
            </a:r>
          </a:p>
          <a:p>
            <a:pPr algn="just"/>
            <a:endParaRPr lang="en-US" sz="900" dirty="0">
              <a:highlight>
                <a:srgbClr val="FFFF00"/>
              </a:highlight>
            </a:endParaRPr>
          </a:p>
          <a:p>
            <a:pPr algn="just"/>
            <a:r>
              <a:rPr lang="en-US" sz="900" dirty="0" err="1"/>
              <a:t>eLoop</a:t>
            </a:r>
            <a:r>
              <a:rPr lang="en-US" sz="900" dirty="0"/>
              <a:t> has been developed with strict and rigorous specifications that meet the IEC 60118-4 norm</a:t>
            </a:r>
          </a:p>
          <a:p>
            <a:endParaRPr lang="fr-FR" dirty="0"/>
          </a:p>
        </p:txBody>
      </p:sp>
      <p:cxnSp>
        <p:nvCxnSpPr>
          <p:cNvPr id="40" name="Connecteur droit 39">
            <a:extLst>
              <a:ext uri="{FF2B5EF4-FFF2-40B4-BE49-F238E27FC236}">
                <a16:creationId xmlns:a16="http://schemas.microsoft.com/office/drawing/2014/main" id="{65469D42-D18B-457B-9FC7-B54CB4DB7799}"/>
              </a:ext>
            </a:extLst>
          </p:cNvPr>
          <p:cNvCxnSpPr/>
          <p:nvPr/>
        </p:nvCxnSpPr>
        <p:spPr>
          <a:xfrm>
            <a:off x="350837" y="9522370"/>
            <a:ext cx="6895364"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41" name="ZoneTexte 40">
            <a:extLst>
              <a:ext uri="{FF2B5EF4-FFF2-40B4-BE49-F238E27FC236}">
                <a16:creationId xmlns:a16="http://schemas.microsoft.com/office/drawing/2014/main" id="{0326F41E-50AF-41F7-BFF0-CA833803540E}"/>
              </a:ext>
            </a:extLst>
          </p:cNvPr>
          <p:cNvSpPr txBox="1"/>
          <p:nvPr/>
        </p:nvSpPr>
        <p:spPr>
          <a:xfrm>
            <a:off x="4924190" y="9607276"/>
            <a:ext cx="1981944" cy="738664"/>
          </a:xfrm>
          <a:prstGeom prst="rect">
            <a:avLst/>
          </a:prstGeom>
          <a:noFill/>
        </p:spPr>
        <p:txBody>
          <a:bodyPr wrap="square" rtlCol="0">
            <a:spAutoFit/>
          </a:bodyPr>
          <a:lstStyle/>
          <a:p>
            <a:pPr algn="r"/>
            <a:r>
              <a:rPr lang="fr-FR" sz="1050" dirty="0"/>
              <a:t>contact@opus-technologies.fr</a:t>
            </a:r>
          </a:p>
          <a:p>
            <a:pPr algn="r"/>
            <a:r>
              <a:rPr lang="fr-FR" sz="1050" dirty="0"/>
              <a:t>www.opus-technologies.fr</a:t>
            </a:r>
          </a:p>
          <a:p>
            <a:pPr algn="r"/>
            <a:r>
              <a:rPr lang="fr-FR" sz="1050" dirty="0"/>
              <a:t>Phone: (+33)9.81.24.00.06</a:t>
            </a:r>
          </a:p>
          <a:p>
            <a:pPr algn="ctr"/>
            <a:endParaRPr lang="fr-FR" sz="1050" dirty="0"/>
          </a:p>
        </p:txBody>
      </p:sp>
      <p:pic>
        <p:nvPicPr>
          <p:cNvPr id="43" name="Image 42">
            <a:extLst>
              <a:ext uri="{FF2B5EF4-FFF2-40B4-BE49-F238E27FC236}">
                <a16:creationId xmlns:a16="http://schemas.microsoft.com/office/drawing/2014/main" id="{1CC08410-C97F-4D31-A909-AC6DA52B7C3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94631" y="9736595"/>
            <a:ext cx="1282079" cy="384624"/>
          </a:xfrm>
          <a:prstGeom prst="rect">
            <a:avLst/>
          </a:prstGeom>
        </p:spPr>
      </p:pic>
      <p:sp>
        <p:nvSpPr>
          <p:cNvPr id="44" name="ZoneTexte 43">
            <a:extLst>
              <a:ext uri="{FF2B5EF4-FFF2-40B4-BE49-F238E27FC236}">
                <a16:creationId xmlns:a16="http://schemas.microsoft.com/office/drawing/2014/main" id="{1513E3B4-37BC-4434-AB72-D8D0045F9057}"/>
              </a:ext>
            </a:extLst>
          </p:cNvPr>
          <p:cNvSpPr txBox="1"/>
          <p:nvPr/>
        </p:nvSpPr>
        <p:spPr>
          <a:xfrm>
            <a:off x="653540" y="9635079"/>
            <a:ext cx="1981944" cy="738664"/>
          </a:xfrm>
          <a:prstGeom prst="rect">
            <a:avLst/>
          </a:prstGeom>
          <a:noFill/>
        </p:spPr>
        <p:txBody>
          <a:bodyPr wrap="square" rtlCol="0">
            <a:spAutoFit/>
          </a:bodyPr>
          <a:lstStyle/>
          <a:p>
            <a:r>
              <a:rPr lang="fr-FR" sz="1050" dirty="0"/>
              <a:t>9 chemin de la vieille ferme</a:t>
            </a:r>
          </a:p>
          <a:p>
            <a:r>
              <a:rPr lang="fr-FR" sz="1050" dirty="0"/>
              <a:t>33650 MARTILLAC</a:t>
            </a:r>
          </a:p>
          <a:p>
            <a:r>
              <a:rPr lang="fr-FR" sz="1050" dirty="0"/>
              <a:t>France</a:t>
            </a:r>
          </a:p>
          <a:p>
            <a:pPr algn="ctr"/>
            <a:endParaRPr lang="fr-FR" sz="1050" dirty="0"/>
          </a:p>
        </p:txBody>
      </p:sp>
      <p:sp>
        <p:nvSpPr>
          <p:cNvPr id="21" name="Text Box 4">
            <a:extLst>
              <a:ext uri="{FF2B5EF4-FFF2-40B4-BE49-F238E27FC236}">
                <a16:creationId xmlns:a16="http://schemas.microsoft.com/office/drawing/2014/main" id="{358DD5F6-218D-42E8-9320-92A517620AD5}"/>
              </a:ext>
            </a:extLst>
          </p:cNvPr>
          <p:cNvSpPr txBox="1">
            <a:spLocks noChangeArrowheads="1"/>
          </p:cNvSpPr>
          <p:nvPr/>
        </p:nvSpPr>
        <p:spPr bwMode="auto">
          <a:xfrm>
            <a:off x="539476" y="359321"/>
            <a:ext cx="2119848" cy="373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2D0"/>
                  </a:outerShdw>
                </a:effectLst>
              </a14:hiddenEffects>
            </a:ext>
          </a:extLst>
        </p:spPr>
        <p:txBody>
          <a:bodyPr vert="horz" wrap="square" lIns="32564" tIns="32564" rIns="32564" bIns="32564" numCol="1" anchor="t" anchorCtr="0" compatLnSpc="1">
            <a:prstTxWarp prst="textNoShape">
              <a:avLst/>
            </a:prstTxWarp>
          </a:bodyPr>
          <a:lstStyle/>
          <a:p>
            <a:pPr defTabSz="814090" fontAlgn="base">
              <a:spcBef>
                <a:spcPct val="0"/>
              </a:spcBef>
              <a:spcAft>
                <a:spcPct val="0"/>
              </a:spcAft>
            </a:pPr>
            <a:r>
              <a:rPr lang="fr-FR" altLang="fr-FR" sz="2000" b="1" dirty="0" err="1">
                <a:solidFill>
                  <a:srgbClr val="37ABDA"/>
                </a:solidFill>
                <a:latin typeface="Calibri" pitchFamily="34" charset="0"/>
                <a:cs typeface="Arial" pitchFamily="34" charset="0"/>
              </a:rPr>
              <a:t>eLoop</a:t>
            </a:r>
            <a:endParaRPr lang="fr-FR" altLang="fr-FR" sz="2000" b="1" dirty="0">
              <a:solidFill>
                <a:srgbClr val="37ABDA"/>
              </a:solidFill>
              <a:latin typeface="Calibri" pitchFamily="34" charset="0"/>
              <a:cs typeface="Arial" pitchFamily="34" charset="0"/>
            </a:endParaRPr>
          </a:p>
        </p:txBody>
      </p:sp>
      <p:cxnSp>
        <p:nvCxnSpPr>
          <p:cNvPr id="22" name="AutoShape 2">
            <a:extLst>
              <a:ext uri="{FF2B5EF4-FFF2-40B4-BE49-F238E27FC236}">
                <a16:creationId xmlns:a16="http://schemas.microsoft.com/office/drawing/2014/main" id="{A1920CD2-497B-4241-A031-CE3D771AE420}"/>
              </a:ext>
            </a:extLst>
          </p:cNvPr>
          <p:cNvCxnSpPr>
            <a:cxnSpLocks noChangeShapeType="1"/>
          </p:cNvCxnSpPr>
          <p:nvPr/>
        </p:nvCxnSpPr>
        <p:spPr bwMode="auto">
          <a:xfrm>
            <a:off x="563971" y="746142"/>
            <a:ext cx="6365836" cy="27586"/>
          </a:xfrm>
          <a:prstGeom prst="straightConnector1">
            <a:avLst/>
          </a:prstGeom>
          <a:noFill/>
          <a:ln w="25400" algn="ctr">
            <a:solidFill>
              <a:srgbClr val="37ABD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4D2D0"/>
                  </a:outerShdw>
                </a:effectLst>
              </a14:hiddenEffects>
            </a:ext>
          </a:extLst>
        </p:spPr>
      </p:cxnSp>
      <p:sp>
        <p:nvSpPr>
          <p:cNvPr id="23" name="Text Box 12">
            <a:extLst>
              <a:ext uri="{FF2B5EF4-FFF2-40B4-BE49-F238E27FC236}">
                <a16:creationId xmlns:a16="http://schemas.microsoft.com/office/drawing/2014/main" id="{4781CA00-794A-4091-9443-6BA1A88821AF}"/>
              </a:ext>
            </a:extLst>
          </p:cNvPr>
          <p:cNvSpPr txBox="1">
            <a:spLocks noChangeArrowheads="1"/>
          </p:cNvSpPr>
          <p:nvPr/>
        </p:nvSpPr>
        <p:spPr bwMode="auto">
          <a:xfrm>
            <a:off x="4900352" y="321845"/>
            <a:ext cx="1559490" cy="427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2D0"/>
                  </a:outerShdw>
                </a:effectLst>
              </a14:hiddenEffects>
            </a:ext>
          </a:extLst>
        </p:spPr>
        <p:txBody>
          <a:bodyPr vert="horz" wrap="square" lIns="32564" tIns="32564" rIns="32564" bIns="32564" numCol="1" anchor="t" anchorCtr="0" compatLnSpc="1">
            <a:prstTxWarp prst="textNoShape">
              <a:avLst/>
            </a:prstTxWarp>
          </a:bodyPr>
          <a:lstStyle/>
          <a:p>
            <a:pPr algn="r" defTabSz="814090" fontAlgn="base">
              <a:spcBef>
                <a:spcPct val="0"/>
              </a:spcBef>
              <a:spcAft>
                <a:spcPct val="0"/>
              </a:spcAft>
            </a:pPr>
            <a:endParaRPr lang="fr-FR" altLang="fr-FR" sz="1000" dirty="0">
              <a:latin typeface="Calibri" pitchFamily="34" charset="0"/>
              <a:cs typeface="Arial" pitchFamily="34" charset="0"/>
            </a:endParaRPr>
          </a:p>
          <a:p>
            <a:pPr algn="r" defTabSz="814090" fontAlgn="base">
              <a:spcBef>
                <a:spcPct val="0"/>
              </a:spcBef>
              <a:spcAft>
                <a:spcPct val="0"/>
              </a:spcAft>
            </a:pPr>
            <a:r>
              <a:rPr lang="fr-FR" altLang="fr-FR" sz="1000" dirty="0">
                <a:latin typeface="Calibri" pitchFamily="34" charset="0"/>
                <a:cs typeface="Arial" pitchFamily="34" charset="0"/>
              </a:rPr>
              <a:t>Portable </a:t>
            </a:r>
            <a:r>
              <a:rPr lang="fr-FR" altLang="fr-FR" sz="1000" dirty="0" err="1">
                <a:latin typeface="Calibri" pitchFamily="34" charset="0"/>
                <a:cs typeface="Arial" pitchFamily="34" charset="0"/>
              </a:rPr>
              <a:t>loop</a:t>
            </a:r>
            <a:r>
              <a:rPr lang="fr-FR" altLang="fr-FR" sz="1000" dirty="0">
                <a:latin typeface="Calibri" pitchFamily="34" charset="0"/>
                <a:cs typeface="Arial" pitchFamily="34" charset="0"/>
              </a:rPr>
              <a:t> amplifier</a:t>
            </a:r>
            <a:endParaRPr lang="fr-FR" altLang="fr-FR" sz="1000" dirty="0">
              <a:latin typeface="Arial" pitchFamily="34" charset="0"/>
              <a:cs typeface="Arial" pitchFamily="34" charset="0"/>
            </a:endParaRPr>
          </a:p>
          <a:p>
            <a:pPr algn="r" defTabSz="814090" fontAlgn="base">
              <a:spcBef>
                <a:spcPct val="0"/>
              </a:spcBef>
              <a:spcAft>
                <a:spcPct val="0"/>
              </a:spcAft>
            </a:pPr>
            <a:endParaRPr lang="fr-FR" altLang="fr-FR" sz="1600" dirty="0">
              <a:latin typeface="Arial" pitchFamily="34" charset="0"/>
              <a:cs typeface="Arial" pitchFamily="34" charset="0"/>
            </a:endParaRPr>
          </a:p>
        </p:txBody>
      </p:sp>
      <p:pic>
        <p:nvPicPr>
          <p:cNvPr id="24" name="Picture 2" descr="C:\Users\Lucas CASTELNAU\Desktop\Audiofils15\catalogue\Logo\picto-installation-malentendant.jpg">
            <a:extLst>
              <a:ext uri="{FF2B5EF4-FFF2-40B4-BE49-F238E27FC236}">
                <a16:creationId xmlns:a16="http://schemas.microsoft.com/office/drawing/2014/main" id="{45C00932-5C1A-4729-AC65-CEB21B387B8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32228" y="272028"/>
            <a:ext cx="397579" cy="396360"/>
          </a:xfrm>
          <a:prstGeom prst="rect">
            <a:avLst/>
          </a:prstGeom>
          <a:noFill/>
          <a:extLst>
            <a:ext uri="{909E8E84-426E-40DD-AFC4-6F175D3DCCD1}">
              <a14:hiddenFill xmlns:a14="http://schemas.microsoft.com/office/drawing/2010/main">
                <a:solidFill>
                  <a:srgbClr val="FFFFFF"/>
                </a:solidFill>
              </a14:hiddenFill>
            </a:ext>
          </a:extLst>
        </p:spPr>
      </p:pic>
      <p:sp>
        <p:nvSpPr>
          <p:cNvPr id="29" name="ZoneTexte 28">
            <a:extLst>
              <a:ext uri="{FF2B5EF4-FFF2-40B4-BE49-F238E27FC236}">
                <a16:creationId xmlns:a16="http://schemas.microsoft.com/office/drawing/2014/main" id="{12962E01-C0A5-461A-A8DB-4D8674238AE0}"/>
              </a:ext>
            </a:extLst>
          </p:cNvPr>
          <p:cNvSpPr txBox="1"/>
          <p:nvPr/>
        </p:nvSpPr>
        <p:spPr>
          <a:xfrm>
            <a:off x="508064" y="804265"/>
            <a:ext cx="3777916" cy="261610"/>
          </a:xfrm>
          <a:prstGeom prst="rect">
            <a:avLst/>
          </a:prstGeom>
          <a:noFill/>
        </p:spPr>
        <p:txBody>
          <a:bodyPr wrap="square">
            <a:spAutoFit/>
          </a:bodyPr>
          <a:lstStyle/>
          <a:p>
            <a:r>
              <a:rPr lang="fr-FR" sz="1100" b="1" dirty="0" err="1">
                <a:solidFill>
                  <a:schemeClr val="tx1">
                    <a:lumMod val="75000"/>
                    <a:lumOff val="25000"/>
                  </a:schemeClr>
                </a:solidFill>
              </a:rPr>
              <a:t>When</a:t>
            </a:r>
            <a:r>
              <a:rPr lang="fr-FR" sz="1100" b="1" dirty="0">
                <a:solidFill>
                  <a:schemeClr val="tx1">
                    <a:lumMod val="75000"/>
                    <a:lumOff val="25000"/>
                  </a:schemeClr>
                </a:solidFill>
              </a:rPr>
              <a:t> </a:t>
            </a:r>
            <a:r>
              <a:rPr lang="fr-FR" sz="1100" b="1" dirty="0" err="1">
                <a:solidFill>
                  <a:schemeClr val="tx1">
                    <a:lumMod val="75000"/>
                    <a:lumOff val="25000"/>
                  </a:schemeClr>
                </a:solidFill>
              </a:rPr>
              <a:t>hearing</a:t>
            </a:r>
            <a:r>
              <a:rPr lang="fr-FR" sz="1100" b="1" dirty="0">
                <a:solidFill>
                  <a:schemeClr val="tx1">
                    <a:lumMod val="75000"/>
                    <a:lumOff val="25000"/>
                  </a:schemeClr>
                </a:solidFill>
              </a:rPr>
              <a:t> </a:t>
            </a:r>
            <a:r>
              <a:rPr lang="fr-FR" sz="1100" b="1" dirty="0" err="1">
                <a:solidFill>
                  <a:schemeClr val="tx1">
                    <a:lumMod val="75000"/>
                    <a:lumOff val="25000"/>
                  </a:schemeClr>
                </a:solidFill>
              </a:rPr>
              <a:t>accessibility</a:t>
            </a:r>
            <a:r>
              <a:rPr lang="fr-FR" sz="1100" b="1" dirty="0">
                <a:solidFill>
                  <a:schemeClr val="tx1">
                    <a:lumMod val="75000"/>
                    <a:lumOff val="25000"/>
                  </a:schemeClr>
                </a:solidFill>
              </a:rPr>
              <a:t> </a:t>
            </a:r>
            <a:r>
              <a:rPr lang="fr-FR" sz="1100" b="1" dirty="0" err="1">
                <a:solidFill>
                  <a:schemeClr val="tx1">
                    <a:lumMod val="75000"/>
                    <a:lumOff val="25000"/>
                  </a:schemeClr>
                </a:solidFill>
              </a:rPr>
              <a:t>becomes</a:t>
            </a:r>
            <a:r>
              <a:rPr lang="fr-FR" sz="1100" b="1" dirty="0">
                <a:solidFill>
                  <a:schemeClr val="tx1">
                    <a:lumMod val="75000"/>
                    <a:lumOff val="25000"/>
                  </a:schemeClr>
                </a:solidFill>
              </a:rPr>
              <a:t> design...</a:t>
            </a:r>
          </a:p>
        </p:txBody>
      </p:sp>
      <p:pic>
        <p:nvPicPr>
          <p:cNvPr id="3" name="Image 2">
            <a:extLst>
              <a:ext uri="{FF2B5EF4-FFF2-40B4-BE49-F238E27FC236}">
                <a16:creationId xmlns:a16="http://schemas.microsoft.com/office/drawing/2014/main" id="{5C74F7B4-BF80-4721-8A82-AE6B81384B6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96241" y="5231508"/>
            <a:ext cx="2449960" cy="1625353"/>
          </a:xfrm>
          <a:prstGeom prst="rect">
            <a:avLst/>
          </a:prstGeom>
        </p:spPr>
      </p:pic>
      <p:sp>
        <p:nvSpPr>
          <p:cNvPr id="2" name="Rectangle 1"/>
          <p:cNvSpPr/>
          <p:nvPr/>
        </p:nvSpPr>
        <p:spPr>
          <a:xfrm>
            <a:off x="5067985" y="1158269"/>
            <a:ext cx="1638394" cy="3277820"/>
          </a:xfrm>
          <a:prstGeom prst="rect">
            <a:avLst/>
          </a:prstGeom>
        </p:spPr>
        <p:txBody>
          <a:bodyPr wrap="square">
            <a:spAutoFit/>
          </a:bodyPr>
          <a:lstStyle/>
          <a:p>
            <a:pPr marL="171450" indent="-171450" defTabSz="814090" fontAlgn="base">
              <a:spcBef>
                <a:spcPct val="0"/>
              </a:spcBef>
              <a:spcAft>
                <a:spcPct val="0"/>
              </a:spcAft>
              <a:buSzPts val="1000"/>
              <a:buFont typeface="Wingdings" panose="05000000000000000000" pitchFamily="2" charset="2"/>
              <a:buChar char="ü"/>
            </a:pPr>
            <a:r>
              <a:rPr lang="fr-FR" altLang="fr-FR" sz="900" dirty="0">
                <a:latin typeface="Calibri" pitchFamily="34" charset="0"/>
                <a:cs typeface="Arial" pitchFamily="34" charset="0"/>
              </a:rPr>
              <a:t>Class D : High </a:t>
            </a:r>
            <a:r>
              <a:rPr lang="fr-FR" altLang="fr-FR" sz="900" dirty="0" err="1">
                <a:latin typeface="Calibri" pitchFamily="34" charset="0"/>
                <a:cs typeface="Arial" pitchFamily="34" charset="0"/>
              </a:rPr>
              <a:t>efficency</a:t>
            </a:r>
            <a:r>
              <a:rPr lang="fr-FR" altLang="fr-FR" sz="900" dirty="0">
                <a:latin typeface="Calibri" pitchFamily="34" charset="0"/>
                <a:cs typeface="Arial" pitchFamily="34" charset="0"/>
              </a:rPr>
              <a:t>  and </a:t>
            </a:r>
            <a:r>
              <a:rPr lang="fr-FR" altLang="fr-FR" sz="900" dirty="0" err="1">
                <a:latin typeface="Calibri" pitchFamily="34" charset="0"/>
                <a:cs typeface="Arial" pitchFamily="34" charset="0"/>
              </a:rPr>
              <a:t>low</a:t>
            </a:r>
            <a:r>
              <a:rPr lang="fr-FR" altLang="fr-FR" sz="900" dirty="0">
                <a:latin typeface="Calibri" pitchFamily="34" charset="0"/>
                <a:cs typeface="Arial" pitchFamily="34" charset="0"/>
              </a:rPr>
              <a:t> </a:t>
            </a:r>
            <a:r>
              <a:rPr lang="fr-FR" altLang="fr-FR" sz="900" dirty="0" err="1">
                <a:latin typeface="Calibri" pitchFamily="34" charset="0"/>
                <a:cs typeface="Arial" pitchFamily="34" charset="0"/>
              </a:rPr>
              <a:t>battery</a:t>
            </a:r>
            <a:r>
              <a:rPr lang="fr-FR" altLang="fr-FR" sz="900" dirty="0">
                <a:latin typeface="Calibri" pitchFamily="34" charset="0"/>
                <a:cs typeface="Arial" pitchFamily="34" charset="0"/>
              </a:rPr>
              <a:t> </a:t>
            </a:r>
            <a:r>
              <a:rPr lang="fr-FR" altLang="fr-FR" sz="900" dirty="0" err="1">
                <a:latin typeface="Calibri" pitchFamily="34" charset="0"/>
                <a:cs typeface="Arial" pitchFamily="34" charset="0"/>
              </a:rPr>
              <a:t>consumption</a:t>
            </a:r>
            <a:endParaRPr lang="fr-FR" altLang="fr-FR" sz="900" dirty="0">
              <a:latin typeface="Calibri" pitchFamily="34" charset="0"/>
              <a:cs typeface="Arial" pitchFamily="34" charset="0"/>
            </a:endParaRPr>
          </a:p>
          <a:p>
            <a:pPr marL="171450" indent="-171450" defTabSz="814090" fontAlgn="base">
              <a:spcBef>
                <a:spcPct val="0"/>
              </a:spcBef>
              <a:spcAft>
                <a:spcPct val="0"/>
              </a:spcAft>
              <a:buSzPts val="1000"/>
              <a:buFont typeface="Wingdings" panose="05000000000000000000" pitchFamily="2" charset="2"/>
              <a:buChar char="ü"/>
            </a:pPr>
            <a:endParaRPr lang="fr-FR" altLang="fr-FR" sz="900" dirty="0">
              <a:latin typeface="Calibri" pitchFamily="34" charset="0"/>
              <a:cs typeface="Arial" pitchFamily="34" charset="0"/>
            </a:endParaRPr>
          </a:p>
          <a:p>
            <a:pPr marL="171450" indent="-171450" defTabSz="814090" fontAlgn="base">
              <a:spcBef>
                <a:spcPct val="0"/>
              </a:spcBef>
              <a:spcAft>
                <a:spcPct val="0"/>
              </a:spcAft>
              <a:buSzPts val="1000"/>
              <a:buFont typeface="Wingdings" panose="05000000000000000000" pitchFamily="2" charset="2"/>
              <a:buChar char="ü"/>
            </a:pPr>
            <a:r>
              <a:rPr lang="fr-FR" altLang="fr-FR" sz="900" dirty="0" err="1">
                <a:latin typeface="Calibri" pitchFamily="34" charset="0"/>
                <a:cs typeface="Arial" pitchFamily="34" charset="0"/>
              </a:rPr>
              <a:t>Elegant</a:t>
            </a:r>
            <a:r>
              <a:rPr lang="fr-FR" altLang="fr-FR" sz="900" dirty="0">
                <a:latin typeface="Calibri" pitchFamily="34" charset="0"/>
                <a:cs typeface="Arial" pitchFamily="34" charset="0"/>
              </a:rPr>
              <a:t> design</a:t>
            </a:r>
          </a:p>
          <a:p>
            <a:pPr marL="171450" indent="-171450" defTabSz="814090" fontAlgn="base">
              <a:spcBef>
                <a:spcPct val="0"/>
              </a:spcBef>
              <a:spcAft>
                <a:spcPct val="0"/>
              </a:spcAft>
              <a:buSzPts val="1000"/>
              <a:buFont typeface="Wingdings" panose="05000000000000000000" pitchFamily="2" charset="2"/>
              <a:buChar char="ü"/>
            </a:pPr>
            <a:endParaRPr lang="fr-FR" altLang="fr-FR" sz="900" dirty="0">
              <a:latin typeface="Calibri" pitchFamily="34" charset="0"/>
              <a:cs typeface="Arial" pitchFamily="34" charset="0"/>
            </a:endParaRPr>
          </a:p>
          <a:p>
            <a:pPr marL="171450" indent="-171450" fontAlgn="base">
              <a:spcBef>
                <a:spcPct val="0"/>
              </a:spcBef>
              <a:spcAft>
                <a:spcPct val="0"/>
              </a:spcAft>
              <a:buSzPts val="1000"/>
              <a:buFont typeface="Wingdings" panose="05000000000000000000" pitchFamily="2" charset="2"/>
              <a:buChar char="ü"/>
            </a:pPr>
            <a:r>
              <a:rPr lang="en-US" sz="900" dirty="0"/>
              <a:t>Plug and Play</a:t>
            </a:r>
          </a:p>
          <a:p>
            <a:pPr marL="171450" indent="-171450" fontAlgn="base">
              <a:spcBef>
                <a:spcPct val="0"/>
              </a:spcBef>
              <a:spcAft>
                <a:spcPct val="0"/>
              </a:spcAft>
              <a:buSzPts val="1000"/>
              <a:buFont typeface="Wingdings" panose="05000000000000000000" pitchFamily="2" charset="2"/>
              <a:buChar char="ü"/>
            </a:pPr>
            <a:endParaRPr lang="en-US" sz="900" dirty="0"/>
          </a:p>
          <a:p>
            <a:pPr marL="171450" indent="-171450" fontAlgn="base">
              <a:spcBef>
                <a:spcPct val="0"/>
              </a:spcBef>
              <a:spcAft>
                <a:spcPct val="0"/>
              </a:spcAft>
              <a:buSzPts val="1000"/>
              <a:buFont typeface="Wingdings" panose="05000000000000000000" pitchFamily="2" charset="2"/>
              <a:buChar char="ü"/>
            </a:pPr>
            <a:r>
              <a:rPr lang="fr-FR" altLang="fr-FR" sz="900" dirty="0" err="1">
                <a:latin typeface="Calibri" pitchFamily="34" charset="0"/>
                <a:cs typeface="Arial" pitchFamily="34" charset="0"/>
              </a:rPr>
              <a:t>Conform</a:t>
            </a:r>
            <a:r>
              <a:rPr lang="fr-FR" altLang="fr-FR" sz="900" dirty="0">
                <a:latin typeface="Calibri" pitchFamily="34" charset="0"/>
                <a:cs typeface="Arial" pitchFamily="34" charset="0"/>
              </a:rPr>
              <a:t> </a:t>
            </a:r>
            <a:r>
              <a:rPr lang="fr-FR" altLang="fr-FR" sz="900" dirty="0" err="1">
                <a:latin typeface="Calibri" pitchFamily="34" charset="0"/>
                <a:cs typeface="Arial" pitchFamily="34" charset="0"/>
              </a:rPr>
              <a:t>with</a:t>
            </a:r>
            <a:r>
              <a:rPr lang="fr-FR" altLang="fr-FR" sz="900" dirty="0">
                <a:latin typeface="Calibri" pitchFamily="34" charset="0"/>
                <a:cs typeface="Arial" pitchFamily="34" charset="0"/>
              </a:rPr>
              <a:t> the IEC-60118-4 standard</a:t>
            </a:r>
          </a:p>
          <a:p>
            <a:pPr marL="171450" indent="-171450" fontAlgn="base">
              <a:spcBef>
                <a:spcPct val="0"/>
              </a:spcBef>
              <a:spcAft>
                <a:spcPct val="0"/>
              </a:spcAft>
              <a:buSzPts val="1000"/>
              <a:buFont typeface="Wingdings" panose="05000000000000000000" pitchFamily="2" charset="2"/>
              <a:buChar char="ü"/>
            </a:pPr>
            <a:endParaRPr lang="fr-FR" altLang="fr-FR" sz="900" dirty="0">
              <a:latin typeface="Calibri" pitchFamily="34" charset="0"/>
              <a:cs typeface="Arial" pitchFamily="34" charset="0"/>
            </a:endParaRPr>
          </a:p>
          <a:p>
            <a:pPr marL="171450" indent="-171450" fontAlgn="base">
              <a:spcBef>
                <a:spcPct val="0"/>
              </a:spcBef>
              <a:spcAft>
                <a:spcPct val="0"/>
              </a:spcAft>
              <a:buSzPts val="1000"/>
              <a:buFont typeface="Wingdings" panose="05000000000000000000" pitchFamily="2" charset="2"/>
              <a:buChar char="ü"/>
            </a:pPr>
            <a:r>
              <a:rPr lang="en-US" sz="900" dirty="0"/>
              <a:t>Conform : CE, ROHS</a:t>
            </a:r>
          </a:p>
          <a:p>
            <a:pPr marL="171450" indent="-171450" fontAlgn="base">
              <a:spcBef>
                <a:spcPct val="0"/>
              </a:spcBef>
              <a:spcAft>
                <a:spcPct val="0"/>
              </a:spcAft>
              <a:buSzPts val="1000"/>
              <a:buFont typeface="Wingdings" panose="05000000000000000000" pitchFamily="2" charset="2"/>
              <a:buChar char="ü"/>
            </a:pPr>
            <a:endParaRPr lang="en-US" sz="900" dirty="0"/>
          </a:p>
          <a:p>
            <a:pPr marL="171450" indent="-171450" fontAlgn="base">
              <a:spcBef>
                <a:spcPct val="0"/>
              </a:spcBef>
              <a:spcAft>
                <a:spcPct val="0"/>
              </a:spcAft>
              <a:buSzPts val="1000"/>
              <a:buFont typeface="Wingdings" panose="05000000000000000000" pitchFamily="2" charset="2"/>
              <a:buChar char="ü"/>
            </a:pPr>
            <a:r>
              <a:rPr lang="fr-FR" altLang="fr-FR" sz="900" dirty="0">
                <a:latin typeface="Calibri" pitchFamily="34" charset="0"/>
                <a:cs typeface="Arial" pitchFamily="34" charset="0"/>
              </a:rPr>
              <a:t>Made in France</a:t>
            </a:r>
          </a:p>
          <a:p>
            <a:pPr marL="171450" indent="-171450" fontAlgn="base">
              <a:spcBef>
                <a:spcPct val="0"/>
              </a:spcBef>
              <a:spcAft>
                <a:spcPct val="0"/>
              </a:spcAft>
              <a:buSzPts val="1000"/>
              <a:buFont typeface="Wingdings" panose="05000000000000000000" pitchFamily="2" charset="2"/>
              <a:buChar char="ü"/>
            </a:pPr>
            <a:endParaRPr lang="fr-FR" altLang="fr-FR" sz="900" dirty="0">
              <a:latin typeface="Calibri" pitchFamily="34" charset="0"/>
              <a:cs typeface="Arial" pitchFamily="34" charset="0"/>
            </a:endParaRPr>
          </a:p>
          <a:p>
            <a:pPr marL="171450" indent="-171450" defTabSz="814090" fontAlgn="base">
              <a:spcBef>
                <a:spcPct val="0"/>
              </a:spcBef>
              <a:spcAft>
                <a:spcPct val="0"/>
              </a:spcAft>
              <a:buSzPts val="1000"/>
              <a:buFont typeface="Wingdings" panose="05000000000000000000" pitchFamily="2" charset="2"/>
              <a:buChar char="ü"/>
            </a:pPr>
            <a:r>
              <a:rPr lang="fr-FR" altLang="fr-FR" sz="900" dirty="0">
                <a:latin typeface="Calibri" pitchFamily="34" charset="0"/>
                <a:cs typeface="Arial" pitchFamily="34" charset="0"/>
              </a:rPr>
              <a:t>Application :</a:t>
            </a:r>
          </a:p>
          <a:p>
            <a:pPr marL="628650" lvl="1" indent="-171450" defTabSz="814090" fontAlgn="base">
              <a:spcBef>
                <a:spcPct val="0"/>
              </a:spcBef>
              <a:spcAft>
                <a:spcPct val="0"/>
              </a:spcAft>
              <a:buSzPts val="1000"/>
              <a:buFont typeface="Wingdings" panose="05000000000000000000" pitchFamily="2" charset="2"/>
              <a:buChar char="ü"/>
            </a:pPr>
            <a:r>
              <a:rPr lang="fr-FR" altLang="fr-FR" sz="900" dirty="0">
                <a:latin typeface="Calibri" pitchFamily="34" charset="0"/>
                <a:cs typeface="Arial" pitchFamily="34" charset="0"/>
              </a:rPr>
              <a:t>Office</a:t>
            </a:r>
          </a:p>
          <a:p>
            <a:pPr marL="628650" lvl="1" indent="-171450" defTabSz="814090" fontAlgn="base">
              <a:spcBef>
                <a:spcPct val="0"/>
              </a:spcBef>
              <a:spcAft>
                <a:spcPct val="0"/>
              </a:spcAft>
              <a:buSzPts val="1000"/>
              <a:buFont typeface="Wingdings" panose="05000000000000000000" pitchFamily="2" charset="2"/>
              <a:buChar char="ü"/>
            </a:pPr>
            <a:r>
              <a:rPr lang="fr-FR" altLang="fr-FR" sz="900" dirty="0" err="1">
                <a:latin typeface="Calibri" pitchFamily="34" charset="0"/>
                <a:cs typeface="Arial" pitchFamily="34" charset="0"/>
              </a:rPr>
              <a:t>Reception</a:t>
            </a:r>
            <a:endParaRPr lang="fr-FR" altLang="fr-FR" sz="900" dirty="0">
              <a:latin typeface="Calibri" pitchFamily="34" charset="0"/>
              <a:cs typeface="Arial" pitchFamily="34" charset="0"/>
            </a:endParaRPr>
          </a:p>
          <a:p>
            <a:pPr marL="628650" lvl="1" indent="-171450" defTabSz="814090" fontAlgn="base">
              <a:spcBef>
                <a:spcPct val="0"/>
              </a:spcBef>
              <a:spcAft>
                <a:spcPct val="0"/>
              </a:spcAft>
              <a:buSzPts val="1000"/>
              <a:buFont typeface="Wingdings" panose="05000000000000000000" pitchFamily="2" charset="2"/>
              <a:buChar char="ü"/>
            </a:pPr>
            <a:r>
              <a:rPr lang="fr-FR" altLang="fr-FR" sz="900" dirty="0">
                <a:latin typeface="Calibri" pitchFamily="34" charset="0"/>
                <a:cs typeface="Arial" pitchFamily="34" charset="0"/>
              </a:rPr>
              <a:t>Airport</a:t>
            </a:r>
          </a:p>
          <a:p>
            <a:pPr marL="628650" lvl="1" indent="-171450" defTabSz="814090" fontAlgn="base">
              <a:spcBef>
                <a:spcPct val="0"/>
              </a:spcBef>
              <a:spcAft>
                <a:spcPct val="0"/>
              </a:spcAft>
              <a:buSzPts val="1000"/>
              <a:buFont typeface="Wingdings" panose="05000000000000000000" pitchFamily="2" charset="2"/>
              <a:buChar char="ü"/>
            </a:pPr>
            <a:r>
              <a:rPr lang="fr-FR" altLang="fr-FR" sz="900" dirty="0">
                <a:latin typeface="Calibri" pitchFamily="34" charset="0"/>
                <a:cs typeface="Arial" pitchFamily="34" charset="0"/>
              </a:rPr>
              <a:t>Information center</a:t>
            </a:r>
          </a:p>
          <a:p>
            <a:pPr marL="628650" lvl="1" indent="-171450" defTabSz="814090" fontAlgn="base">
              <a:spcBef>
                <a:spcPct val="0"/>
              </a:spcBef>
              <a:spcAft>
                <a:spcPct val="0"/>
              </a:spcAft>
              <a:buSzPts val="1000"/>
              <a:buFont typeface="Wingdings" panose="05000000000000000000" pitchFamily="2" charset="2"/>
              <a:buChar char="ü"/>
            </a:pPr>
            <a:r>
              <a:rPr lang="fr-FR" altLang="fr-FR" sz="900" dirty="0">
                <a:latin typeface="Calibri" pitchFamily="34" charset="0"/>
                <a:cs typeface="Arial" pitchFamily="34" charset="0"/>
              </a:rPr>
              <a:t>Post office</a:t>
            </a:r>
          </a:p>
          <a:p>
            <a:pPr marL="628650" lvl="1" indent="-171450" defTabSz="814090" fontAlgn="base">
              <a:spcBef>
                <a:spcPct val="0"/>
              </a:spcBef>
              <a:spcAft>
                <a:spcPct val="0"/>
              </a:spcAft>
              <a:buSzPts val="1000"/>
              <a:buFont typeface="Wingdings" panose="05000000000000000000" pitchFamily="2" charset="2"/>
              <a:buChar char="ü"/>
            </a:pPr>
            <a:r>
              <a:rPr lang="fr-FR" altLang="fr-FR" sz="900" dirty="0" err="1">
                <a:latin typeface="Calibri" pitchFamily="34" charset="0"/>
                <a:cs typeface="Arial" pitchFamily="34" charset="0"/>
              </a:rPr>
              <a:t>Etc</a:t>
            </a:r>
            <a:endParaRPr lang="fr-FR" altLang="fr-FR" sz="900" dirty="0">
              <a:latin typeface="Calibri" pitchFamily="34" charset="0"/>
              <a:cs typeface="Arial" pitchFamily="34" charset="0"/>
            </a:endParaRPr>
          </a:p>
        </p:txBody>
      </p:sp>
    </p:spTree>
    <p:extLst>
      <p:ext uri="{BB962C8B-B14F-4D97-AF65-F5344CB8AC3E}">
        <p14:creationId xmlns:p14="http://schemas.microsoft.com/office/powerpoint/2010/main" val="202826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Image 26">
            <a:extLst>
              <a:ext uri="{FF2B5EF4-FFF2-40B4-BE49-F238E27FC236}">
                <a16:creationId xmlns:a16="http://schemas.microsoft.com/office/drawing/2014/main" id="{83580385-FCA3-45E8-B39B-D0B1A7E67CC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7822"/>
          <a:stretch/>
        </p:blipFill>
        <p:spPr>
          <a:xfrm>
            <a:off x="1647098" y="1107679"/>
            <a:ext cx="4265478" cy="1972118"/>
          </a:xfrm>
          <a:prstGeom prst="rect">
            <a:avLst/>
          </a:prstGeom>
        </p:spPr>
      </p:pic>
      <p:sp>
        <p:nvSpPr>
          <p:cNvPr id="30" name="Text Box 4">
            <a:extLst>
              <a:ext uri="{FF2B5EF4-FFF2-40B4-BE49-F238E27FC236}">
                <a16:creationId xmlns:a16="http://schemas.microsoft.com/office/drawing/2014/main" id="{AAF42918-6311-4387-9879-12EFDA0F2A70}"/>
              </a:ext>
            </a:extLst>
          </p:cNvPr>
          <p:cNvSpPr txBox="1">
            <a:spLocks noChangeArrowheads="1"/>
          </p:cNvSpPr>
          <p:nvPr/>
        </p:nvSpPr>
        <p:spPr bwMode="auto">
          <a:xfrm>
            <a:off x="539476" y="359321"/>
            <a:ext cx="2119848" cy="373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2D0"/>
                  </a:outerShdw>
                </a:effectLst>
              </a14:hiddenEffects>
            </a:ext>
          </a:extLst>
        </p:spPr>
        <p:txBody>
          <a:bodyPr vert="horz" wrap="square" lIns="32564" tIns="32564" rIns="32564" bIns="32564" numCol="1" anchor="t" anchorCtr="0" compatLnSpc="1">
            <a:prstTxWarp prst="textNoShape">
              <a:avLst/>
            </a:prstTxWarp>
          </a:bodyPr>
          <a:lstStyle/>
          <a:p>
            <a:pPr defTabSz="814090" fontAlgn="base">
              <a:spcBef>
                <a:spcPct val="0"/>
              </a:spcBef>
              <a:spcAft>
                <a:spcPct val="0"/>
              </a:spcAft>
            </a:pPr>
            <a:r>
              <a:rPr lang="fr-FR" altLang="fr-FR" sz="2000" b="1" dirty="0" err="1">
                <a:solidFill>
                  <a:srgbClr val="37ABDA"/>
                </a:solidFill>
                <a:latin typeface="Calibri" pitchFamily="34" charset="0"/>
                <a:cs typeface="Arial" pitchFamily="34" charset="0"/>
              </a:rPr>
              <a:t>eLoop</a:t>
            </a:r>
            <a:endParaRPr lang="fr-FR" altLang="fr-FR" sz="2000" b="1" dirty="0">
              <a:solidFill>
                <a:srgbClr val="37ABDA"/>
              </a:solidFill>
              <a:latin typeface="Calibri" pitchFamily="34" charset="0"/>
              <a:cs typeface="Arial" pitchFamily="34" charset="0"/>
            </a:endParaRPr>
          </a:p>
        </p:txBody>
      </p:sp>
      <p:cxnSp>
        <p:nvCxnSpPr>
          <p:cNvPr id="31" name="AutoShape 2">
            <a:extLst>
              <a:ext uri="{FF2B5EF4-FFF2-40B4-BE49-F238E27FC236}">
                <a16:creationId xmlns:a16="http://schemas.microsoft.com/office/drawing/2014/main" id="{C11BCF49-A244-437C-8B41-B97E8FD03318}"/>
              </a:ext>
            </a:extLst>
          </p:cNvPr>
          <p:cNvCxnSpPr>
            <a:cxnSpLocks noChangeShapeType="1"/>
          </p:cNvCxnSpPr>
          <p:nvPr/>
        </p:nvCxnSpPr>
        <p:spPr bwMode="auto">
          <a:xfrm>
            <a:off x="539477" y="737394"/>
            <a:ext cx="6255921" cy="18335"/>
          </a:xfrm>
          <a:prstGeom prst="straightConnector1">
            <a:avLst/>
          </a:prstGeom>
          <a:noFill/>
          <a:ln w="25400" algn="ctr">
            <a:solidFill>
              <a:srgbClr val="37ABD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D4D2D0"/>
                  </a:outerShdw>
                </a:effectLst>
              </a14:hiddenEffects>
            </a:ext>
          </a:extLst>
        </p:spPr>
      </p:cxnSp>
      <p:sp>
        <p:nvSpPr>
          <p:cNvPr id="32" name="Text Box 12">
            <a:extLst>
              <a:ext uri="{FF2B5EF4-FFF2-40B4-BE49-F238E27FC236}">
                <a16:creationId xmlns:a16="http://schemas.microsoft.com/office/drawing/2014/main" id="{7A0A2216-5D0A-49EB-8E86-EC6CC0B5C00E}"/>
              </a:ext>
            </a:extLst>
          </p:cNvPr>
          <p:cNvSpPr txBox="1">
            <a:spLocks noChangeArrowheads="1"/>
          </p:cNvSpPr>
          <p:nvPr/>
        </p:nvSpPr>
        <p:spPr bwMode="auto">
          <a:xfrm>
            <a:off x="4724538" y="328359"/>
            <a:ext cx="1559490" cy="427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4D2D0"/>
                  </a:outerShdw>
                </a:effectLst>
              </a14:hiddenEffects>
            </a:ext>
          </a:extLst>
        </p:spPr>
        <p:txBody>
          <a:bodyPr vert="horz" wrap="square" lIns="32564" tIns="32564" rIns="32564" bIns="32564" numCol="1" anchor="t" anchorCtr="0" compatLnSpc="1">
            <a:prstTxWarp prst="textNoShape">
              <a:avLst/>
            </a:prstTxWarp>
          </a:bodyPr>
          <a:lstStyle/>
          <a:p>
            <a:pPr algn="r" defTabSz="814090" fontAlgn="base">
              <a:spcBef>
                <a:spcPct val="0"/>
              </a:spcBef>
              <a:spcAft>
                <a:spcPct val="0"/>
              </a:spcAft>
            </a:pPr>
            <a:endParaRPr lang="fr-FR" altLang="fr-FR" sz="1000" dirty="0">
              <a:latin typeface="Calibri" pitchFamily="34" charset="0"/>
              <a:cs typeface="Arial" pitchFamily="34" charset="0"/>
            </a:endParaRPr>
          </a:p>
          <a:p>
            <a:pPr algn="r" defTabSz="814090" fontAlgn="base">
              <a:spcBef>
                <a:spcPct val="0"/>
              </a:spcBef>
              <a:spcAft>
                <a:spcPct val="0"/>
              </a:spcAft>
            </a:pPr>
            <a:r>
              <a:rPr lang="fr-FR" altLang="fr-FR" sz="1000" dirty="0">
                <a:latin typeface="Calibri" pitchFamily="34" charset="0"/>
                <a:cs typeface="Arial" pitchFamily="34" charset="0"/>
              </a:rPr>
              <a:t>Portable </a:t>
            </a:r>
            <a:r>
              <a:rPr lang="fr-FR" altLang="fr-FR" sz="1000" dirty="0" err="1">
                <a:latin typeface="Calibri" pitchFamily="34" charset="0"/>
                <a:cs typeface="Arial" pitchFamily="34" charset="0"/>
              </a:rPr>
              <a:t>loop</a:t>
            </a:r>
            <a:r>
              <a:rPr lang="fr-FR" altLang="fr-FR" sz="1000" dirty="0">
                <a:latin typeface="Calibri" pitchFamily="34" charset="0"/>
                <a:cs typeface="Arial" pitchFamily="34" charset="0"/>
              </a:rPr>
              <a:t> amplifier</a:t>
            </a:r>
            <a:endParaRPr lang="fr-FR" altLang="fr-FR" sz="1000" dirty="0">
              <a:latin typeface="Arial" pitchFamily="34" charset="0"/>
              <a:cs typeface="Arial" pitchFamily="34" charset="0"/>
            </a:endParaRPr>
          </a:p>
          <a:p>
            <a:pPr algn="r" defTabSz="814090" fontAlgn="base">
              <a:spcBef>
                <a:spcPct val="0"/>
              </a:spcBef>
              <a:spcAft>
                <a:spcPct val="0"/>
              </a:spcAft>
            </a:pPr>
            <a:endParaRPr lang="fr-FR" altLang="fr-FR" sz="1600" dirty="0">
              <a:latin typeface="Arial" pitchFamily="34" charset="0"/>
              <a:cs typeface="Arial" pitchFamily="34" charset="0"/>
            </a:endParaRPr>
          </a:p>
        </p:txBody>
      </p:sp>
      <p:pic>
        <p:nvPicPr>
          <p:cNvPr id="33" name="Picture 2" descr="C:\Users\Lucas CASTELNAU\Desktop\Audiofils15\catalogue\Logo\picto-installation-malentendant.jpg">
            <a:extLst>
              <a:ext uri="{FF2B5EF4-FFF2-40B4-BE49-F238E27FC236}">
                <a16:creationId xmlns:a16="http://schemas.microsoft.com/office/drawing/2014/main" id="{693CDAF6-FCF9-43D8-9E5A-F298B9528A0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96155" y="291201"/>
            <a:ext cx="397579" cy="396360"/>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descr="Une image contenant dessin, signe&#10;&#10;Description générée automatiquement">
            <a:extLst>
              <a:ext uri="{FF2B5EF4-FFF2-40B4-BE49-F238E27FC236}">
                <a16:creationId xmlns:a16="http://schemas.microsoft.com/office/drawing/2014/main" id="{111BC2A8-6CC6-4C1B-A50F-2B6ADED98075}"/>
              </a:ext>
            </a:extLst>
          </p:cNvPr>
          <p:cNvPicPr>
            <a:picLocks noChangeAspect="1"/>
          </p:cNvPicPr>
          <p:nvPr/>
        </p:nvPicPr>
        <p:blipFill rotWithShape="1">
          <a:blip r:embed="rId5">
            <a:extLst>
              <a:ext uri="{28A0092B-C50C-407E-A947-70E740481C1C}">
                <a14:useLocalDpi xmlns:a14="http://schemas.microsoft.com/office/drawing/2010/main" val="0"/>
              </a:ext>
            </a:extLst>
          </a:blip>
          <a:srcRect t="8413" r="1301" b="12008"/>
          <a:stretch/>
        </p:blipFill>
        <p:spPr>
          <a:xfrm>
            <a:off x="3219064" y="564111"/>
            <a:ext cx="808413" cy="336765"/>
          </a:xfrm>
          <a:prstGeom prst="rect">
            <a:avLst/>
          </a:prstGeom>
        </p:spPr>
      </p:pic>
      <p:cxnSp>
        <p:nvCxnSpPr>
          <p:cNvPr id="37" name="Connecteur droit 36">
            <a:extLst>
              <a:ext uri="{FF2B5EF4-FFF2-40B4-BE49-F238E27FC236}">
                <a16:creationId xmlns:a16="http://schemas.microsoft.com/office/drawing/2014/main" id="{CFB8A472-72DE-4C6F-A8BB-173D11D6CE5C}"/>
              </a:ext>
            </a:extLst>
          </p:cNvPr>
          <p:cNvCxnSpPr/>
          <p:nvPr/>
        </p:nvCxnSpPr>
        <p:spPr>
          <a:xfrm>
            <a:off x="350837" y="9522370"/>
            <a:ext cx="6895364"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38" name="ZoneTexte 37">
            <a:extLst>
              <a:ext uri="{FF2B5EF4-FFF2-40B4-BE49-F238E27FC236}">
                <a16:creationId xmlns:a16="http://schemas.microsoft.com/office/drawing/2014/main" id="{835F3DA3-39CA-4775-ABE5-0591A0953173}"/>
              </a:ext>
            </a:extLst>
          </p:cNvPr>
          <p:cNvSpPr txBox="1"/>
          <p:nvPr/>
        </p:nvSpPr>
        <p:spPr>
          <a:xfrm>
            <a:off x="4924190" y="9607276"/>
            <a:ext cx="1981944" cy="738664"/>
          </a:xfrm>
          <a:prstGeom prst="rect">
            <a:avLst/>
          </a:prstGeom>
          <a:noFill/>
        </p:spPr>
        <p:txBody>
          <a:bodyPr wrap="square" rtlCol="0">
            <a:spAutoFit/>
          </a:bodyPr>
          <a:lstStyle/>
          <a:p>
            <a:pPr algn="r"/>
            <a:r>
              <a:rPr lang="fr-FR" sz="1050" dirty="0"/>
              <a:t>contact@opus-technologies.fr</a:t>
            </a:r>
          </a:p>
          <a:p>
            <a:pPr algn="r"/>
            <a:r>
              <a:rPr lang="fr-FR" sz="1050" dirty="0"/>
              <a:t>www.opus-technologies.fr</a:t>
            </a:r>
          </a:p>
          <a:p>
            <a:pPr algn="r"/>
            <a:r>
              <a:rPr lang="fr-FR" sz="1050" dirty="0"/>
              <a:t>Phone: (+33)9.81.24.00.06</a:t>
            </a:r>
          </a:p>
          <a:p>
            <a:pPr algn="ctr"/>
            <a:endParaRPr lang="fr-FR" sz="1050" dirty="0"/>
          </a:p>
        </p:txBody>
      </p:sp>
      <p:sp>
        <p:nvSpPr>
          <p:cNvPr id="40" name="ZoneTexte 39">
            <a:extLst>
              <a:ext uri="{FF2B5EF4-FFF2-40B4-BE49-F238E27FC236}">
                <a16:creationId xmlns:a16="http://schemas.microsoft.com/office/drawing/2014/main" id="{2B7BDDBC-8F95-4F1D-BF08-213183B7710D}"/>
              </a:ext>
            </a:extLst>
          </p:cNvPr>
          <p:cNvSpPr txBox="1"/>
          <p:nvPr/>
        </p:nvSpPr>
        <p:spPr>
          <a:xfrm>
            <a:off x="653540" y="9635079"/>
            <a:ext cx="1981944" cy="738664"/>
          </a:xfrm>
          <a:prstGeom prst="rect">
            <a:avLst/>
          </a:prstGeom>
          <a:noFill/>
        </p:spPr>
        <p:txBody>
          <a:bodyPr wrap="square" rtlCol="0">
            <a:spAutoFit/>
          </a:bodyPr>
          <a:lstStyle/>
          <a:p>
            <a:r>
              <a:rPr lang="fr-FR" sz="1050" dirty="0"/>
              <a:t>4 allée Pierre Gilles de </a:t>
            </a:r>
            <a:r>
              <a:rPr lang="fr-FR" sz="1050" dirty="0" err="1"/>
              <a:t>Genes</a:t>
            </a:r>
            <a:r>
              <a:rPr lang="fr-FR" sz="1050" dirty="0"/>
              <a:t> </a:t>
            </a:r>
          </a:p>
          <a:p>
            <a:r>
              <a:rPr lang="fr-FR" sz="1050" dirty="0"/>
              <a:t>33650 MARTILLAC</a:t>
            </a:r>
          </a:p>
          <a:p>
            <a:r>
              <a:rPr lang="fr-FR" sz="1050" dirty="0"/>
              <a:t>France</a:t>
            </a:r>
          </a:p>
          <a:p>
            <a:pPr algn="ctr"/>
            <a:endParaRPr lang="fr-FR" sz="1050" dirty="0"/>
          </a:p>
        </p:txBody>
      </p:sp>
      <p:pic>
        <p:nvPicPr>
          <p:cNvPr id="65" name="Image 64">
            <a:extLst>
              <a:ext uri="{FF2B5EF4-FFF2-40B4-BE49-F238E27FC236}">
                <a16:creationId xmlns:a16="http://schemas.microsoft.com/office/drawing/2014/main" id="{F1C0855D-6E66-4FC5-AB49-EAEA654B067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94631" y="9736595"/>
            <a:ext cx="1282079" cy="384624"/>
          </a:xfrm>
          <a:prstGeom prst="rect">
            <a:avLst/>
          </a:prstGeom>
        </p:spPr>
      </p:pic>
      <p:graphicFrame>
        <p:nvGraphicFramePr>
          <p:cNvPr id="13" name="Tableau 12">
            <a:extLst>
              <a:ext uri="{FF2B5EF4-FFF2-40B4-BE49-F238E27FC236}">
                <a16:creationId xmlns:a16="http://schemas.microsoft.com/office/drawing/2014/main" id="{D116CB69-9121-48AE-854F-3DC9EE100F5D}"/>
              </a:ext>
            </a:extLst>
          </p:cNvPr>
          <p:cNvGraphicFramePr>
            <a:graphicFrameLocks noGrp="1"/>
          </p:cNvGraphicFramePr>
          <p:nvPr>
            <p:extLst>
              <p:ext uri="{D42A27DB-BD31-4B8C-83A1-F6EECF244321}">
                <p14:modId xmlns:p14="http://schemas.microsoft.com/office/powerpoint/2010/main" val="1131292751"/>
              </p:ext>
            </p:extLst>
          </p:nvPr>
        </p:nvGraphicFramePr>
        <p:xfrm>
          <a:off x="910537" y="2706629"/>
          <a:ext cx="5775964" cy="5729291"/>
        </p:xfrm>
        <a:graphic>
          <a:graphicData uri="http://schemas.openxmlformats.org/drawingml/2006/table">
            <a:tbl>
              <a:tblPr firstRow="1" bandRow="1">
                <a:tableStyleId>{69012ECD-51FC-41F1-AA8D-1B2483CD663E}</a:tableStyleId>
              </a:tblPr>
              <a:tblGrid>
                <a:gridCol w="1444123">
                  <a:extLst>
                    <a:ext uri="{9D8B030D-6E8A-4147-A177-3AD203B41FA5}">
                      <a16:colId xmlns:a16="http://schemas.microsoft.com/office/drawing/2014/main" val="3649537459"/>
                    </a:ext>
                  </a:extLst>
                </a:gridCol>
                <a:gridCol w="4331841">
                  <a:extLst>
                    <a:ext uri="{9D8B030D-6E8A-4147-A177-3AD203B41FA5}">
                      <a16:colId xmlns:a16="http://schemas.microsoft.com/office/drawing/2014/main" val="3451274712"/>
                    </a:ext>
                  </a:extLst>
                </a:gridCol>
              </a:tblGrid>
              <a:tr h="251685">
                <a:tc gridSpan="2">
                  <a:txBody>
                    <a:bodyPr/>
                    <a:lstStyle/>
                    <a:p>
                      <a:pPr algn="l"/>
                      <a:r>
                        <a:rPr lang="fr-FR" sz="1000" dirty="0"/>
                        <a:t>AUDIO INPUT</a:t>
                      </a:r>
                    </a:p>
                  </a:txBody>
                  <a:tcPr anchor="ctr">
                    <a:solidFill>
                      <a:srgbClr val="37ABDA"/>
                    </a:solidFill>
                  </a:tcPr>
                </a:tc>
                <a:tc hMerge="1">
                  <a:txBody>
                    <a:bodyPr/>
                    <a:lstStyle/>
                    <a:p>
                      <a:endParaRPr lang="fr-FR"/>
                    </a:p>
                  </a:txBody>
                  <a:tcPr/>
                </a:tc>
                <a:extLst>
                  <a:ext uri="{0D108BD9-81ED-4DB2-BD59-A6C34878D82A}">
                    <a16:rowId xmlns:a16="http://schemas.microsoft.com/office/drawing/2014/main" val="1785921967"/>
                  </a:ext>
                </a:extLst>
              </a:tr>
              <a:tr h="229632">
                <a:tc>
                  <a:txBody>
                    <a:bodyPr/>
                    <a:lstStyle/>
                    <a:p>
                      <a:r>
                        <a:rPr lang="fr-FR" sz="1000" b="1" dirty="0"/>
                        <a:t>Integrated microphone</a:t>
                      </a:r>
                    </a:p>
                  </a:txBody>
                  <a:tcPr anchor="ctr"/>
                </a:tc>
                <a:tc>
                  <a:txBody>
                    <a:bodyPr/>
                    <a:lstStyle/>
                    <a:p>
                      <a:r>
                        <a:rPr lang="fr-FR" sz="1000" dirty="0"/>
                        <a:t>Capsule microphone</a:t>
                      </a:r>
                    </a:p>
                  </a:txBody>
                  <a:tcPr anchor="ctr"/>
                </a:tc>
                <a:extLst>
                  <a:ext uri="{0D108BD9-81ED-4DB2-BD59-A6C34878D82A}">
                    <a16:rowId xmlns:a16="http://schemas.microsoft.com/office/drawing/2014/main" val="2093812908"/>
                  </a:ext>
                </a:extLst>
              </a:tr>
              <a:tr h="229632">
                <a:tc>
                  <a:txBody>
                    <a:bodyPr/>
                    <a:lstStyle/>
                    <a:p>
                      <a:r>
                        <a:rPr lang="fr-FR" sz="1000" b="1" dirty="0"/>
                        <a:t>Microphone plug</a:t>
                      </a:r>
                    </a:p>
                  </a:txBody>
                  <a:tcPr anchor="ctr"/>
                </a:tc>
                <a:tc>
                  <a:txBody>
                    <a:bodyPr/>
                    <a:lstStyle/>
                    <a:p>
                      <a:r>
                        <a:rPr lang="fr-FR" sz="1000" dirty="0"/>
                        <a:t>1x 3.5mm Micro Jack</a:t>
                      </a:r>
                    </a:p>
                  </a:txBody>
                  <a:tcPr anchor="ctr"/>
                </a:tc>
                <a:extLst>
                  <a:ext uri="{0D108BD9-81ED-4DB2-BD59-A6C34878D82A}">
                    <a16:rowId xmlns:a16="http://schemas.microsoft.com/office/drawing/2014/main" val="401392401"/>
                  </a:ext>
                </a:extLst>
              </a:tr>
              <a:tr h="229632">
                <a:tc>
                  <a:txBody>
                    <a:bodyPr/>
                    <a:lstStyle/>
                    <a:p>
                      <a:r>
                        <a:rPr lang="fr-FR" sz="1000" b="1" dirty="0"/>
                        <a:t>Phantom power </a:t>
                      </a:r>
                      <a:r>
                        <a:rPr lang="fr-FR" sz="1000" b="1" dirty="0" err="1"/>
                        <a:t>supply</a:t>
                      </a:r>
                      <a:endParaRPr lang="fr-FR" sz="1000" b="1" dirty="0"/>
                    </a:p>
                  </a:txBody>
                  <a:tcPr anchor="ctr"/>
                </a:tc>
                <a:tc>
                  <a:txBody>
                    <a:bodyPr/>
                    <a:lstStyle/>
                    <a:p>
                      <a:r>
                        <a:rPr lang="fr-FR" sz="1000" dirty="0"/>
                        <a:t>5V, 1mA (</a:t>
                      </a:r>
                      <a:r>
                        <a:rPr lang="fr-FR" sz="1000" dirty="0" err="1"/>
                        <a:t>external</a:t>
                      </a:r>
                      <a:r>
                        <a:rPr lang="fr-FR" sz="1000" dirty="0"/>
                        <a:t>  micro option) </a:t>
                      </a:r>
                    </a:p>
                  </a:txBody>
                  <a:tcPr anchor="ctr"/>
                </a:tc>
                <a:extLst>
                  <a:ext uri="{0D108BD9-81ED-4DB2-BD59-A6C34878D82A}">
                    <a16:rowId xmlns:a16="http://schemas.microsoft.com/office/drawing/2014/main" val="1182752050"/>
                  </a:ext>
                </a:extLst>
              </a:tr>
              <a:tr h="229632">
                <a:tc gridSpan="2">
                  <a:txBody>
                    <a:bodyPr/>
                    <a:lstStyle/>
                    <a:p>
                      <a:pPr algn="l"/>
                      <a:r>
                        <a:rPr lang="fr-FR" sz="1000" b="1" dirty="0">
                          <a:solidFill>
                            <a:schemeClr val="bg1"/>
                          </a:solidFill>
                        </a:rPr>
                        <a:t>AUDIO OUTPUT</a:t>
                      </a:r>
                    </a:p>
                  </a:txBody>
                  <a:tcPr anchor="ctr">
                    <a:solidFill>
                      <a:srgbClr val="37ABDA"/>
                    </a:solidFill>
                  </a:tcPr>
                </a:tc>
                <a:tc hMerge="1">
                  <a:txBody>
                    <a:bodyPr/>
                    <a:lstStyle/>
                    <a:p>
                      <a:endParaRPr lang="fr-FR"/>
                    </a:p>
                  </a:txBody>
                  <a:tcPr/>
                </a:tc>
                <a:extLst>
                  <a:ext uri="{0D108BD9-81ED-4DB2-BD59-A6C34878D82A}">
                    <a16:rowId xmlns:a16="http://schemas.microsoft.com/office/drawing/2014/main" val="311226381"/>
                  </a:ext>
                </a:extLst>
              </a:tr>
              <a:tr h="229632">
                <a:tc>
                  <a:txBody>
                    <a:bodyPr/>
                    <a:lstStyle/>
                    <a:p>
                      <a:r>
                        <a:rPr lang="fr-FR" sz="1000" b="1" dirty="0" err="1"/>
                        <a:t>Headphone</a:t>
                      </a:r>
                      <a:r>
                        <a:rPr lang="fr-FR" sz="1000" b="1" dirty="0"/>
                        <a:t> plug</a:t>
                      </a:r>
                    </a:p>
                  </a:txBody>
                  <a:tcPr anchor="ctr"/>
                </a:tc>
                <a:tc>
                  <a:txBody>
                    <a:bodyPr/>
                    <a:lstStyle/>
                    <a:p>
                      <a:r>
                        <a:rPr lang="fr-FR" sz="1000" dirty="0"/>
                        <a:t>1x 3,5mm Micro Jack </a:t>
                      </a:r>
                    </a:p>
                  </a:txBody>
                  <a:tcPr anchor="ctr"/>
                </a:tc>
                <a:extLst>
                  <a:ext uri="{0D108BD9-81ED-4DB2-BD59-A6C34878D82A}">
                    <a16:rowId xmlns:a16="http://schemas.microsoft.com/office/drawing/2014/main" val="2664426860"/>
                  </a:ext>
                </a:extLst>
              </a:tr>
              <a:tr h="229632">
                <a:tc gridSpan="2">
                  <a:txBody>
                    <a:bodyPr/>
                    <a:lstStyle/>
                    <a:p>
                      <a:r>
                        <a:rPr lang="fr-FR" sz="1000" b="1" dirty="0"/>
                        <a:t>BATTERY POWER SUPPLY</a:t>
                      </a:r>
                      <a:endParaRPr lang="fr-FR" sz="1000" b="1" dirty="0">
                        <a:solidFill>
                          <a:schemeClr val="bg1"/>
                        </a:solidFill>
                      </a:endParaRPr>
                    </a:p>
                  </a:txBody>
                  <a:tcPr anchor="ctr"/>
                </a:tc>
                <a:tc hMerge="1">
                  <a:txBody>
                    <a:bodyPr/>
                    <a:lstStyle/>
                    <a:p>
                      <a:endParaRPr lang="fr-FR" dirty="0"/>
                    </a:p>
                  </a:txBody>
                  <a:tcPr/>
                </a:tc>
                <a:extLst>
                  <a:ext uri="{0D108BD9-81ED-4DB2-BD59-A6C34878D82A}">
                    <a16:rowId xmlns:a16="http://schemas.microsoft.com/office/drawing/2014/main" val="892168187"/>
                  </a:ext>
                </a:extLst>
              </a:tr>
              <a:tr h="373153">
                <a:tc>
                  <a:txBody>
                    <a:bodyPr/>
                    <a:lstStyle/>
                    <a:p>
                      <a:r>
                        <a:rPr lang="fr-FR" sz="1000" b="1" dirty="0"/>
                        <a:t>Voltage / </a:t>
                      </a:r>
                      <a:r>
                        <a:rPr lang="fr-FR" sz="1000" b="1" dirty="0" err="1"/>
                        <a:t>Current</a:t>
                      </a:r>
                      <a:r>
                        <a:rPr lang="fr-FR" sz="1000" b="1" dirty="0"/>
                        <a:t> charger</a:t>
                      </a:r>
                    </a:p>
                  </a:txBody>
                  <a:tcPr anchor="ctr"/>
                </a:tc>
                <a:tc>
                  <a:txBody>
                    <a:bodyPr/>
                    <a:lstStyle/>
                    <a:p>
                      <a:r>
                        <a:rPr lang="fr-FR" sz="1000" dirty="0"/>
                        <a:t>5 </a:t>
                      </a:r>
                      <a:r>
                        <a:rPr lang="fr-FR" sz="1000" dirty="0" err="1"/>
                        <a:t>Vdc</a:t>
                      </a:r>
                      <a:r>
                        <a:rPr lang="fr-FR" sz="1000" dirty="0"/>
                        <a:t> / 1,5A</a:t>
                      </a:r>
                    </a:p>
                  </a:txBody>
                  <a:tcPr anchor="ctr"/>
                </a:tc>
                <a:extLst>
                  <a:ext uri="{0D108BD9-81ED-4DB2-BD59-A6C34878D82A}">
                    <a16:rowId xmlns:a16="http://schemas.microsoft.com/office/drawing/2014/main" val="1844343775"/>
                  </a:ext>
                </a:extLst>
              </a:tr>
              <a:tr h="229632">
                <a:tc>
                  <a:txBody>
                    <a:bodyPr/>
                    <a:lstStyle/>
                    <a:p>
                      <a:r>
                        <a:rPr lang="fr-FR" sz="1000" b="1" dirty="0" err="1"/>
                        <a:t>Connector</a:t>
                      </a:r>
                      <a:r>
                        <a:rPr lang="fr-FR" sz="1000" b="1" dirty="0"/>
                        <a:t> charger</a:t>
                      </a:r>
                    </a:p>
                  </a:txBody>
                  <a:tcPr anchor="ctr"/>
                </a:tc>
                <a:tc>
                  <a:txBody>
                    <a:bodyPr/>
                    <a:lstStyle/>
                    <a:p>
                      <a:r>
                        <a:rPr lang="fr-FR" sz="1000" dirty="0"/>
                        <a:t>Micro USB</a:t>
                      </a:r>
                    </a:p>
                  </a:txBody>
                  <a:tcPr anchor="ctr"/>
                </a:tc>
                <a:extLst>
                  <a:ext uri="{0D108BD9-81ED-4DB2-BD59-A6C34878D82A}">
                    <a16:rowId xmlns:a16="http://schemas.microsoft.com/office/drawing/2014/main" val="1765726727"/>
                  </a:ext>
                </a:extLst>
              </a:tr>
              <a:tr h="258936">
                <a:tc>
                  <a:txBody>
                    <a:bodyPr/>
                    <a:lstStyle/>
                    <a:p>
                      <a:r>
                        <a:rPr lang="fr-FR" sz="1000" b="1" dirty="0"/>
                        <a:t>Type</a:t>
                      </a:r>
                    </a:p>
                  </a:txBody>
                  <a:tcPr anchor="ctr"/>
                </a:tc>
                <a:tc>
                  <a:txBody>
                    <a:bodyPr/>
                    <a:lstStyle/>
                    <a:p>
                      <a:r>
                        <a:rPr lang="fr-FR" sz="1000" dirty="0"/>
                        <a:t>Li-Ion 3,7V 4000mAh</a:t>
                      </a:r>
                    </a:p>
                  </a:txBody>
                  <a:tcPr anchor="ctr"/>
                </a:tc>
                <a:extLst>
                  <a:ext uri="{0D108BD9-81ED-4DB2-BD59-A6C34878D82A}">
                    <a16:rowId xmlns:a16="http://schemas.microsoft.com/office/drawing/2014/main" val="3678111837"/>
                  </a:ext>
                </a:extLst>
              </a:tr>
              <a:tr h="316933">
                <a:tc>
                  <a:txBody>
                    <a:bodyPr/>
                    <a:lstStyle/>
                    <a:p>
                      <a:r>
                        <a:rPr lang="fr-FR" sz="1000" b="1" dirty="0"/>
                        <a:t>Autonomy</a:t>
                      </a:r>
                    </a:p>
                  </a:txBody>
                  <a:tcPr anchor="ctr"/>
                </a:tc>
                <a:tc>
                  <a:txBody>
                    <a:bodyPr/>
                    <a:lstStyle/>
                    <a:p>
                      <a:r>
                        <a:rPr lang="fr-FR" sz="1000" dirty="0"/>
                        <a:t>10 </a:t>
                      </a:r>
                      <a:r>
                        <a:rPr lang="fr-FR" sz="1000" dirty="0" err="1"/>
                        <a:t>hours</a:t>
                      </a:r>
                      <a:endParaRPr lang="fr-FR" sz="1000" dirty="0"/>
                    </a:p>
                  </a:txBody>
                  <a:tcPr anchor="ctr"/>
                </a:tc>
                <a:extLst>
                  <a:ext uri="{0D108BD9-81ED-4DB2-BD59-A6C34878D82A}">
                    <a16:rowId xmlns:a16="http://schemas.microsoft.com/office/drawing/2014/main" val="4278842264"/>
                  </a:ext>
                </a:extLst>
              </a:tr>
              <a:tr h="288032">
                <a:tc>
                  <a:txBody>
                    <a:bodyPr/>
                    <a:lstStyle/>
                    <a:p>
                      <a:r>
                        <a:rPr lang="fr-FR" sz="1000" b="1" dirty="0"/>
                        <a:t>Charge time</a:t>
                      </a:r>
                    </a:p>
                  </a:txBody>
                  <a:tcPr anchor="ctr"/>
                </a:tc>
                <a:tc>
                  <a:txBody>
                    <a:bodyPr/>
                    <a:lstStyle/>
                    <a:p>
                      <a:r>
                        <a:rPr lang="fr-FR" sz="1000" dirty="0"/>
                        <a:t>4 </a:t>
                      </a:r>
                      <a:r>
                        <a:rPr lang="fr-FR" sz="1000" dirty="0" err="1"/>
                        <a:t>hours</a:t>
                      </a:r>
                      <a:endParaRPr lang="fr-FR" sz="1000" dirty="0"/>
                    </a:p>
                  </a:txBody>
                  <a:tcPr anchor="ctr"/>
                </a:tc>
                <a:extLst>
                  <a:ext uri="{0D108BD9-81ED-4DB2-BD59-A6C34878D82A}">
                    <a16:rowId xmlns:a16="http://schemas.microsoft.com/office/drawing/2014/main" val="4263479842"/>
                  </a:ext>
                </a:extLst>
              </a:tr>
              <a:tr h="229632">
                <a:tc gridSpan="2">
                  <a:txBody>
                    <a:bodyPr/>
                    <a:lstStyle/>
                    <a:p>
                      <a:pPr algn="l"/>
                      <a:r>
                        <a:rPr lang="fr-FR" sz="1000" b="1" dirty="0">
                          <a:solidFill>
                            <a:schemeClr val="bg1"/>
                          </a:solidFill>
                        </a:rPr>
                        <a:t>PRODUCT SPECIFICATIONS</a:t>
                      </a:r>
                    </a:p>
                  </a:txBody>
                  <a:tcPr anchor="ctr">
                    <a:solidFill>
                      <a:srgbClr val="37ABDA"/>
                    </a:solidFill>
                  </a:tcPr>
                </a:tc>
                <a:tc hMerge="1">
                  <a:txBody>
                    <a:bodyPr/>
                    <a:lstStyle/>
                    <a:p>
                      <a:pPr algn="l"/>
                      <a:endParaRPr lang="fr-FR" sz="1000" dirty="0"/>
                    </a:p>
                  </a:txBody>
                  <a:tcPr anchor="ctr"/>
                </a:tc>
                <a:extLst>
                  <a:ext uri="{0D108BD9-81ED-4DB2-BD59-A6C34878D82A}">
                    <a16:rowId xmlns:a16="http://schemas.microsoft.com/office/drawing/2014/main" val="1978126881"/>
                  </a:ext>
                </a:extLst>
              </a:tr>
              <a:tr h="229632">
                <a:tc>
                  <a:txBody>
                    <a:bodyPr/>
                    <a:lstStyle/>
                    <a:p>
                      <a:r>
                        <a:rPr lang="fr-FR" sz="1000" b="1" dirty="0"/>
                        <a:t>Dimensions </a:t>
                      </a:r>
                    </a:p>
                  </a:txBody>
                  <a:tcPr anchor="ct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000" dirty="0"/>
                        <a:t>250x185x80mm</a:t>
                      </a:r>
                    </a:p>
                  </a:txBody>
                  <a:tcPr anchor="ctr"/>
                </a:tc>
                <a:extLst>
                  <a:ext uri="{0D108BD9-81ED-4DB2-BD59-A6C34878D82A}">
                    <a16:rowId xmlns:a16="http://schemas.microsoft.com/office/drawing/2014/main" val="3130854116"/>
                  </a:ext>
                </a:extLst>
              </a:tr>
              <a:tr h="229632">
                <a:tc>
                  <a:txBody>
                    <a:bodyPr/>
                    <a:lstStyle/>
                    <a:p>
                      <a:r>
                        <a:rPr lang="fr-FR" sz="1000" b="1" dirty="0"/>
                        <a:t>Net </a:t>
                      </a:r>
                      <a:r>
                        <a:rPr lang="fr-FR" sz="1000" b="1" dirty="0" err="1"/>
                        <a:t>weight</a:t>
                      </a:r>
                      <a:endParaRPr lang="fr-FR" sz="1000" b="1" dirty="0"/>
                    </a:p>
                  </a:txBody>
                  <a:tcPr anchor="ct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000" dirty="0"/>
                        <a:t>366g</a:t>
                      </a:r>
                    </a:p>
                  </a:txBody>
                  <a:tcPr anchor="ctr"/>
                </a:tc>
                <a:extLst>
                  <a:ext uri="{0D108BD9-81ED-4DB2-BD59-A6C34878D82A}">
                    <a16:rowId xmlns:a16="http://schemas.microsoft.com/office/drawing/2014/main" val="3589595836"/>
                  </a:ext>
                </a:extLst>
              </a:tr>
              <a:tr h="229632">
                <a:tc>
                  <a:txBody>
                    <a:bodyPr/>
                    <a:lstStyle/>
                    <a:p>
                      <a:r>
                        <a:rPr lang="fr-FR" sz="1000" b="1" dirty="0"/>
                        <a:t>Packaging</a:t>
                      </a:r>
                    </a:p>
                  </a:txBody>
                  <a:tcPr anchor="ctr"/>
                </a:tc>
                <a:tc>
                  <a:txBody>
                    <a:bodyPr/>
                    <a:lstStyle/>
                    <a:p>
                      <a:r>
                        <a:rPr lang="fr-FR" sz="1000" dirty="0" err="1"/>
                        <a:t>Cardboard</a:t>
                      </a:r>
                      <a:endParaRPr lang="fr-FR" sz="1000" dirty="0"/>
                    </a:p>
                  </a:txBody>
                  <a:tcPr anchor="ctr"/>
                </a:tc>
                <a:extLst>
                  <a:ext uri="{0D108BD9-81ED-4DB2-BD59-A6C34878D82A}">
                    <a16:rowId xmlns:a16="http://schemas.microsoft.com/office/drawing/2014/main" val="3612550310"/>
                  </a:ext>
                </a:extLst>
              </a:tr>
              <a:tr h="229632">
                <a:tc>
                  <a:txBody>
                    <a:bodyPr/>
                    <a:lstStyle/>
                    <a:p>
                      <a:r>
                        <a:rPr lang="fr-FR" sz="1000" b="1" dirty="0" err="1"/>
                        <a:t>Shipment</a:t>
                      </a:r>
                      <a:r>
                        <a:rPr lang="fr-FR" sz="1000" b="1" dirty="0"/>
                        <a:t> dimensions</a:t>
                      </a:r>
                    </a:p>
                  </a:txBody>
                  <a:tcPr anchor="ct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000" dirty="0"/>
                        <a:t>400x250x100</a:t>
                      </a:r>
                    </a:p>
                  </a:txBody>
                  <a:tcPr anchor="ctr"/>
                </a:tc>
                <a:extLst>
                  <a:ext uri="{0D108BD9-81ED-4DB2-BD59-A6C34878D82A}">
                    <a16:rowId xmlns:a16="http://schemas.microsoft.com/office/drawing/2014/main" val="3512849656"/>
                  </a:ext>
                </a:extLst>
              </a:tr>
              <a:tr h="229632">
                <a:tc>
                  <a:txBody>
                    <a:bodyPr/>
                    <a:lstStyle/>
                    <a:p>
                      <a:r>
                        <a:rPr lang="fr-FR" sz="1000" b="1" dirty="0" err="1"/>
                        <a:t>Shipment</a:t>
                      </a:r>
                      <a:r>
                        <a:rPr lang="fr-FR" sz="1000" b="1" dirty="0"/>
                        <a:t> </a:t>
                      </a:r>
                      <a:r>
                        <a:rPr lang="fr-FR" sz="1000" b="1" dirty="0" err="1"/>
                        <a:t>weight</a:t>
                      </a:r>
                      <a:endParaRPr lang="fr-FR" sz="1000" b="1" dirty="0"/>
                    </a:p>
                  </a:txBody>
                  <a:tcPr anchor="ct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000" dirty="0"/>
                        <a:t>1Kg</a:t>
                      </a:r>
                    </a:p>
                  </a:txBody>
                  <a:tcPr anchor="ctr"/>
                </a:tc>
                <a:extLst>
                  <a:ext uri="{0D108BD9-81ED-4DB2-BD59-A6C34878D82A}">
                    <a16:rowId xmlns:a16="http://schemas.microsoft.com/office/drawing/2014/main" val="3488605365"/>
                  </a:ext>
                </a:extLst>
              </a:tr>
              <a:tr h="229632">
                <a:tc gridSpan="2">
                  <a:txBody>
                    <a:bodyPr/>
                    <a:lstStyle/>
                    <a:p>
                      <a:pPr algn="l"/>
                      <a:r>
                        <a:rPr lang="fr-FR" sz="1000" b="1" dirty="0">
                          <a:solidFill>
                            <a:schemeClr val="bg1"/>
                          </a:solidFill>
                        </a:rPr>
                        <a:t>LEDS DISPLAY</a:t>
                      </a:r>
                    </a:p>
                  </a:txBody>
                  <a:tcPr anchor="ctr">
                    <a:solidFill>
                      <a:srgbClr val="37ABDA"/>
                    </a:solidFill>
                  </a:tcPr>
                </a:tc>
                <a:tc hMerge="1">
                  <a:txBody>
                    <a:bodyPr/>
                    <a:lstStyle/>
                    <a:p>
                      <a:pPr algn="l"/>
                      <a:endParaRPr lang="fr-FR" sz="1000" dirty="0"/>
                    </a:p>
                  </a:txBody>
                  <a:tcPr anchor="ctr"/>
                </a:tc>
                <a:extLst>
                  <a:ext uri="{0D108BD9-81ED-4DB2-BD59-A6C34878D82A}">
                    <a16:rowId xmlns:a16="http://schemas.microsoft.com/office/drawing/2014/main" val="3537500905"/>
                  </a:ext>
                </a:extLst>
              </a:tr>
              <a:tr h="803705">
                <a:tc>
                  <a:txBody>
                    <a:bodyPr/>
                    <a:lstStyle/>
                    <a:p>
                      <a:r>
                        <a:rPr lang="fr-FR" sz="1000" b="1" dirty="0"/>
                        <a:t>Information</a:t>
                      </a:r>
                    </a:p>
                  </a:txBody>
                  <a:tcPr anchor="ctr"/>
                </a:tc>
                <a:tc>
                  <a:txBody>
                    <a:bodyPr/>
                    <a:lstStyle/>
                    <a:p>
                      <a:r>
                        <a:rPr lang="fr-FR" sz="1000" dirty="0" err="1"/>
                        <a:t>Charging</a:t>
                      </a:r>
                      <a:r>
                        <a:rPr lang="fr-FR" sz="1000" dirty="0"/>
                        <a:t> </a:t>
                      </a:r>
                      <a:r>
                        <a:rPr lang="fr-FR" sz="1000" dirty="0" err="1"/>
                        <a:t>battery</a:t>
                      </a:r>
                      <a:r>
                        <a:rPr lang="fr-FR" sz="1000" dirty="0"/>
                        <a:t> (1)</a:t>
                      </a:r>
                    </a:p>
                    <a:p>
                      <a:r>
                        <a:rPr lang="fr-FR" sz="1000" dirty="0"/>
                        <a:t>Low </a:t>
                      </a:r>
                      <a:r>
                        <a:rPr lang="fr-FR" sz="1000" dirty="0" err="1"/>
                        <a:t>battery</a:t>
                      </a:r>
                      <a:r>
                        <a:rPr lang="fr-FR" sz="1000" dirty="0"/>
                        <a:t> (2)</a:t>
                      </a:r>
                    </a:p>
                    <a:p>
                      <a:r>
                        <a:rPr lang="fr-FR" sz="1000" dirty="0"/>
                        <a:t>Output </a:t>
                      </a:r>
                      <a:r>
                        <a:rPr lang="fr-FR" sz="1000" dirty="0" err="1"/>
                        <a:t>current</a:t>
                      </a:r>
                      <a:r>
                        <a:rPr lang="fr-FR" sz="1000" dirty="0"/>
                        <a:t> (3)</a:t>
                      </a:r>
                    </a:p>
                    <a:p>
                      <a:r>
                        <a:rPr lang="fr-FR" sz="1000" dirty="0"/>
                        <a:t>Power </a:t>
                      </a:r>
                      <a:r>
                        <a:rPr lang="fr-FR" sz="1000" dirty="0" err="1"/>
                        <a:t>supply</a:t>
                      </a:r>
                      <a:r>
                        <a:rPr lang="fr-FR" sz="1000" dirty="0"/>
                        <a:t> (4)</a:t>
                      </a:r>
                    </a:p>
                  </a:txBody>
                  <a:tcPr anchor="ctr"/>
                </a:tc>
                <a:extLst>
                  <a:ext uri="{0D108BD9-81ED-4DB2-BD59-A6C34878D82A}">
                    <a16:rowId xmlns:a16="http://schemas.microsoft.com/office/drawing/2014/main" val="3449538892"/>
                  </a:ext>
                </a:extLst>
              </a:tr>
            </a:tbl>
          </a:graphicData>
        </a:graphic>
      </p:graphicFrame>
      <p:sp>
        <p:nvSpPr>
          <p:cNvPr id="14" name="ZoneTexte 13">
            <a:extLst>
              <a:ext uri="{FF2B5EF4-FFF2-40B4-BE49-F238E27FC236}">
                <a16:creationId xmlns:a16="http://schemas.microsoft.com/office/drawing/2014/main" id="{B866632E-44A1-4C43-8E23-189E04A187E0}"/>
              </a:ext>
            </a:extLst>
          </p:cNvPr>
          <p:cNvSpPr txBox="1"/>
          <p:nvPr/>
        </p:nvSpPr>
        <p:spPr>
          <a:xfrm>
            <a:off x="508064" y="804265"/>
            <a:ext cx="3777916" cy="261610"/>
          </a:xfrm>
          <a:prstGeom prst="rect">
            <a:avLst/>
          </a:prstGeom>
          <a:noFill/>
        </p:spPr>
        <p:txBody>
          <a:bodyPr wrap="square">
            <a:spAutoFit/>
          </a:bodyPr>
          <a:lstStyle/>
          <a:p>
            <a:r>
              <a:rPr lang="fr-FR" sz="1100" dirty="0" err="1">
                <a:solidFill>
                  <a:schemeClr val="tx1">
                    <a:lumMod val="75000"/>
                    <a:lumOff val="25000"/>
                  </a:schemeClr>
                </a:solidFill>
              </a:rPr>
              <a:t>When</a:t>
            </a:r>
            <a:r>
              <a:rPr lang="fr-FR" sz="1100" dirty="0">
                <a:solidFill>
                  <a:schemeClr val="tx1">
                    <a:lumMod val="75000"/>
                    <a:lumOff val="25000"/>
                  </a:schemeClr>
                </a:solidFill>
              </a:rPr>
              <a:t> </a:t>
            </a:r>
            <a:r>
              <a:rPr lang="fr-FR" sz="1100" dirty="0" err="1">
                <a:solidFill>
                  <a:schemeClr val="tx1">
                    <a:lumMod val="75000"/>
                    <a:lumOff val="25000"/>
                  </a:schemeClr>
                </a:solidFill>
              </a:rPr>
              <a:t>hearing</a:t>
            </a:r>
            <a:r>
              <a:rPr lang="fr-FR" sz="1100" dirty="0">
                <a:solidFill>
                  <a:schemeClr val="tx1">
                    <a:lumMod val="75000"/>
                    <a:lumOff val="25000"/>
                  </a:schemeClr>
                </a:solidFill>
              </a:rPr>
              <a:t> </a:t>
            </a:r>
            <a:r>
              <a:rPr lang="fr-FR" sz="1100" dirty="0" err="1">
                <a:solidFill>
                  <a:schemeClr val="tx1">
                    <a:lumMod val="75000"/>
                    <a:lumOff val="25000"/>
                  </a:schemeClr>
                </a:solidFill>
              </a:rPr>
              <a:t>accessibility</a:t>
            </a:r>
            <a:r>
              <a:rPr lang="fr-FR" sz="1100" dirty="0">
                <a:solidFill>
                  <a:schemeClr val="tx1">
                    <a:lumMod val="75000"/>
                    <a:lumOff val="25000"/>
                  </a:schemeClr>
                </a:solidFill>
              </a:rPr>
              <a:t> </a:t>
            </a:r>
            <a:r>
              <a:rPr lang="fr-FR" sz="1100" dirty="0" err="1">
                <a:solidFill>
                  <a:schemeClr val="tx1">
                    <a:lumMod val="75000"/>
                    <a:lumOff val="25000"/>
                  </a:schemeClr>
                </a:solidFill>
              </a:rPr>
              <a:t>becomes</a:t>
            </a:r>
            <a:r>
              <a:rPr lang="fr-FR" sz="1100" dirty="0">
                <a:solidFill>
                  <a:schemeClr val="tx1">
                    <a:lumMod val="75000"/>
                    <a:lumOff val="25000"/>
                  </a:schemeClr>
                </a:solidFill>
              </a:rPr>
              <a:t> design...</a:t>
            </a:r>
          </a:p>
        </p:txBody>
      </p:sp>
      <p:pic>
        <p:nvPicPr>
          <p:cNvPr id="15" name="Image 14">
            <a:extLst>
              <a:ext uri="{FF2B5EF4-FFF2-40B4-BE49-F238E27FC236}">
                <a16:creationId xmlns:a16="http://schemas.microsoft.com/office/drawing/2014/main" id="{521013A5-6903-4852-BE41-88509386B7A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3697" t="48487" r="14707" b="12185"/>
          <a:stretch/>
        </p:blipFill>
        <p:spPr>
          <a:xfrm>
            <a:off x="4285980" y="8548628"/>
            <a:ext cx="2269098" cy="830938"/>
          </a:xfrm>
          <a:prstGeom prst="rect">
            <a:avLst/>
          </a:prstGeom>
        </p:spPr>
      </p:pic>
      <p:sp>
        <p:nvSpPr>
          <p:cNvPr id="16" name="ZoneTexte 15">
            <a:extLst>
              <a:ext uri="{FF2B5EF4-FFF2-40B4-BE49-F238E27FC236}">
                <a16:creationId xmlns:a16="http://schemas.microsoft.com/office/drawing/2014/main" id="{68E408FE-817B-41F0-9098-970E83189E23}"/>
              </a:ext>
            </a:extLst>
          </p:cNvPr>
          <p:cNvSpPr txBox="1"/>
          <p:nvPr/>
        </p:nvSpPr>
        <p:spPr>
          <a:xfrm>
            <a:off x="5164793" y="9258266"/>
            <a:ext cx="271228" cy="184666"/>
          </a:xfrm>
          <a:prstGeom prst="rect">
            <a:avLst/>
          </a:prstGeom>
          <a:noFill/>
        </p:spPr>
        <p:txBody>
          <a:bodyPr wrap="none" rtlCol="0">
            <a:spAutoFit/>
          </a:bodyPr>
          <a:lstStyle/>
          <a:p>
            <a:r>
              <a:rPr lang="fr-FR" sz="600" dirty="0"/>
              <a:t>(2)</a:t>
            </a:r>
          </a:p>
        </p:txBody>
      </p:sp>
      <p:sp>
        <p:nvSpPr>
          <p:cNvPr id="17" name="ZoneTexte 16">
            <a:extLst>
              <a:ext uri="{FF2B5EF4-FFF2-40B4-BE49-F238E27FC236}">
                <a16:creationId xmlns:a16="http://schemas.microsoft.com/office/drawing/2014/main" id="{2C61CF53-2763-49AA-96C0-B0C87B124EFA}"/>
              </a:ext>
            </a:extLst>
          </p:cNvPr>
          <p:cNvSpPr txBox="1"/>
          <p:nvPr/>
        </p:nvSpPr>
        <p:spPr>
          <a:xfrm>
            <a:off x="5527623" y="9258266"/>
            <a:ext cx="271228" cy="184666"/>
          </a:xfrm>
          <a:prstGeom prst="rect">
            <a:avLst/>
          </a:prstGeom>
          <a:noFill/>
        </p:spPr>
        <p:txBody>
          <a:bodyPr wrap="none" rtlCol="0">
            <a:spAutoFit/>
          </a:bodyPr>
          <a:lstStyle/>
          <a:p>
            <a:r>
              <a:rPr lang="fr-FR" sz="600" dirty="0"/>
              <a:t>(4)</a:t>
            </a:r>
          </a:p>
        </p:txBody>
      </p:sp>
      <p:sp>
        <p:nvSpPr>
          <p:cNvPr id="18" name="ZoneTexte 17">
            <a:extLst>
              <a:ext uri="{FF2B5EF4-FFF2-40B4-BE49-F238E27FC236}">
                <a16:creationId xmlns:a16="http://schemas.microsoft.com/office/drawing/2014/main" id="{D3D0DDE4-5074-4E65-81E7-3DE2B056EF90}"/>
              </a:ext>
            </a:extLst>
          </p:cNvPr>
          <p:cNvSpPr txBox="1"/>
          <p:nvPr/>
        </p:nvSpPr>
        <p:spPr>
          <a:xfrm>
            <a:off x="5052718" y="9258266"/>
            <a:ext cx="271228" cy="184666"/>
          </a:xfrm>
          <a:prstGeom prst="rect">
            <a:avLst/>
          </a:prstGeom>
          <a:noFill/>
        </p:spPr>
        <p:txBody>
          <a:bodyPr wrap="none" rtlCol="0">
            <a:spAutoFit/>
          </a:bodyPr>
          <a:lstStyle/>
          <a:p>
            <a:r>
              <a:rPr lang="fr-FR" sz="600" dirty="0"/>
              <a:t>(1)</a:t>
            </a:r>
          </a:p>
        </p:txBody>
      </p:sp>
      <p:sp>
        <p:nvSpPr>
          <p:cNvPr id="19" name="ZoneTexte 18">
            <a:extLst>
              <a:ext uri="{FF2B5EF4-FFF2-40B4-BE49-F238E27FC236}">
                <a16:creationId xmlns:a16="http://schemas.microsoft.com/office/drawing/2014/main" id="{05BBBD2D-9983-4DE4-8D55-8E1F98C564AA}"/>
              </a:ext>
            </a:extLst>
          </p:cNvPr>
          <p:cNvSpPr txBox="1"/>
          <p:nvPr/>
        </p:nvSpPr>
        <p:spPr>
          <a:xfrm>
            <a:off x="5404410" y="9261430"/>
            <a:ext cx="271228" cy="184666"/>
          </a:xfrm>
          <a:prstGeom prst="rect">
            <a:avLst/>
          </a:prstGeom>
          <a:noFill/>
        </p:spPr>
        <p:txBody>
          <a:bodyPr wrap="none" rtlCol="0">
            <a:spAutoFit/>
          </a:bodyPr>
          <a:lstStyle/>
          <a:p>
            <a:r>
              <a:rPr lang="fr-FR" sz="600" dirty="0"/>
              <a:t>(3)</a:t>
            </a:r>
          </a:p>
        </p:txBody>
      </p:sp>
    </p:spTree>
    <p:extLst>
      <p:ext uri="{BB962C8B-B14F-4D97-AF65-F5344CB8AC3E}">
        <p14:creationId xmlns:p14="http://schemas.microsoft.com/office/powerpoint/2010/main" val="21756076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2908</TotalTime>
  <Words>466</Words>
  <Application>Microsoft Office PowerPoint</Application>
  <PresentationFormat>Personnalisé</PresentationFormat>
  <Paragraphs>99</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Courier New</vt:lpstr>
      <vt:lpstr>Wingdings</vt:lpstr>
      <vt:lpstr>Thème Office</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Lucas CASTELNAU</dc:creator>
  <cp:lastModifiedBy>Audiofils 1</cp:lastModifiedBy>
  <cp:revision>87</cp:revision>
  <cp:lastPrinted>2019-04-25T07:02:33Z</cp:lastPrinted>
  <dcterms:created xsi:type="dcterms:W3CDTF">2018-02-21T13:47:47Z</dcterms:created>
  <dcterms:modified xsi:type="dcterms:W3CDTF">2022-06-20T14:03:40Z</dcterms:modified>
</cp:coreProperties>
</file>