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704138" cy="1083786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4">
          <p15:clr>
            <a:srgbClr val="A4A3A4"/>
          </p15:clr>
        </p15:guide>
        <p15:guide id="2" pos="24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 autoAdjust="0"/>
    <p:restoredTop sz="94650"/>
  </p:normalViewPr>
  <p:slideViewPr>
    <p:cSldViewPr>
      <p:cViewPr varScale="1">
        <p:scale>
          <a:sx n="70" d="100"/>
          <a:sy n="70" d="100"/>
        </p:scale>
        <p:origin x="3222" y="60"/>
      </p:cViewPr>
      <p:guideLst>
        <p:guide orient="horz" pos="3414"/>
        <p:guide pos="24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6DB1-EA09-4D9A-9115-E9548ABE844F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09800" y="685800"/>
            <a:ext cx="2438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7F33-6F3F-4C7D-B915-1EE3B879677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50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7F33-6F3F-4C7D-B915-1EE3B879677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25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7812" y="3366763"/>
            <a:ext cx="6548517" cy="232311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5622" y="6141456"/>
            <a:ext cx="5392897" cy="27696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41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393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706747" y="707473"/>
            <a:ext cx="1459238" cy="150500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5019" y="707473"/>
            <a:ext cx="4253326" cy="1505007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2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4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575" y="6964331"/>
            <a:ext cx="6548517" cy="21525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575" y="4593549"/>
            <a:ext cx="6548517" cy="23707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52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5020" y="4116884"/>
            <a:ext cx="2855613" cy="11640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09035" y="4116884"/>
            <a:ext cx="2856951" cy="11640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98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207" y="434017"/>
            <a:ext cx="6933724" cy="18063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5208" y="2425977"/>
            <a:ext cx="3403999" cy="10110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5208" y="3437008"/>
            <a:ext cx="3403999" cy="6244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913596" y="2425977"/>
            <a:ext cx="3405336" cy="10110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13596" y="3437008"/>
            <a:ext cx="3405336" cy="6244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81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0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5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207" y="431508"/>
            <a:ext cx="2534608" cy="18364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2105" y="431508"/>
            <a:ext cx="4306827" cy="9249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5207" y="2267924"/>
            <a:ext cx="2534608" cy="7413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51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0066" y="7586504"/>
            <a:ext cx="4622483" cy="89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10066" y="968383"/>
            <a:ext cx="4622483" cy="65027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0066" y="8482134"/>
            <a:ext cx="4622483" cy="12719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70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5207" y="434017"/>
            <a:ext cx="6933724" cy="1806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5207" y="2528835"/>
            <a:ext cx="6933724" cy="715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85207" y="10045094"/>
            <a:ext cx="1797632" cy="577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35E84-3E4A-47C4-BA52-E5C42BA0534E}" type="datetimeFigureOut">
              <a:rPr lang="fr-FR" smtClean="0"/>
              <a:t>15/06/2022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32247" y="10045094"/>
            <a:ext cx="2439644" cy="577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521299" y="10045094"/>
            <a:ext cx="1797632" cy="577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B94E-EEA6-4164-9783-BEDD568E6C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23677" y="8431497"/>
            <a:ext cx="2448272" cy="8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0648806-BD3C-764E-8B40-99B76CD77D27}"/>
              </a:ext>
            </a:extLst>
          </p:cNvPr>
          <p:cNvCxnSpPr>
            <a:cxnSpLocks/>
          </p:cNvCxnSpPr>
          <p:nvPr/>
        </p:nvCxnSpPr>
        <p:spPr>
          <a:xfrm flipV="1">
            <a:off x="355650" y="696036"/>
            <a:ext cx="7300744" cy="47936"/>
          </a:xfrm>
          <a:prstGeom prst="line">
            <a:avLst/>
          </a:prstGeom>
          <a:ln w="15875">
            <a:solidFill>
              <a:srgbClr val="37AB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89591038-989D-4C47-A7CA-C5BB12947952}"/>
              </a:ext>
            </a:extLst>
          </p:cNvPr>
          <p:cNvSpPr txBox="1"/>
          <p:nvPr/>
        </p:nvSpPr>
        <p:spPr>
          <a:xfrm>
            <a:off x="5659537" y="369589"/>
            <a:ext cx="500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Tester and magnetic field meter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03CA2F2-600A-2E47-B345-CABCCE43FB68}"/>
              </a:ext>
            </a:extLst>
          </p:cNvPr>
          <p:cNvSpPr txBox="1"/>
          <p:nvPr/>
        </p:nvSpPr>
        <p:spPr>
          <a:xfrm>
            <a:off x="355650" y="142437"/>
            <a:ext cx="152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B0F0"/>
                </a:solidFill>
              </a:rPr>
              <a:t>OP-FSM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2577D956-50DE-6B41-8229-AE022382F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71" y="10085430"/>
            <a:ext cx="1499444" cy="4958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EE2181-A686-4058-AB85-9A2721F48557}"/>
              </a:ext>
            </a:extLst>
          </p:cNvPr>
          <p:cNvSpPr/>
          <p:nvPr/>
        </p:nvSpPr>
        <p:spPr>
          <a:xfrm>
            <a:off x="355650" y="1089613"/>
            <a:ext cx="3744416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900"/>
              </a:spcAft>
            </a:pPr>
            <a:r>
              <a:rPr lang="fr-FR" alt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OP-FSM is an ideal solution for measuring, adjusting and commissioning a magnetic induction loop system in accordance with the IEC 60118-4 specification.</a:t>
            </a:r>
          </a:p>
          <a:p>
            <a:pPr lvl="0" algn="just" fontAlgn="base">
              <a:spcBef>
                <a:spcPct val="0"/>
              </a:spcBef>
              <a:spcAft>
                <a:spcPts val="900"/>
              </a:spcAft>
            </a:pPr>
            <a:r>
              <a:rPr lang="fr-FR" alt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allows precise measurement of the field strength in an area covered by a magnetic induction loop.</a:t>
            </a:r>
          </a:p>
          <a:p>
            <a:pPr lvl="0" algn="just" fontAlgn="base">
              <a:spcBef>
                <a:spcPct val="0"/>
              </a:spcBef>
              <a:spcAft>
                <a:spcPts val="900"/>
              </a:spcAft>
            </a:pPr>
            <a:r>
              <a:rPr lang="fr-FR" alt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LOW adjustment range is designed to measure crosstalk between loop systems and interference from network equipment such as lights, dimmers, or hardware.</a:t>
            </a:r>
          </a:p>
          <a:p>
            <a:pPr lvl="0" algn="just" fontAlgn="base">
              <a:spcBef>
                <a:spcPct val="0"/>
              </a:spcBef>
              <a:spcAft>
                <a:spcPts val="900"/>
              </a:spcAft>
            </a:pPr>
            <a:r>
              <a:rPr lang="fr-FR" alt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equipped with a filter to measure the audio signal of the loop that the human ear hears and also broadcasts the test signals.</a:t>
            </a:r>
            <a:endParaRPr lang="fr-F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D2E859-FA3B-4624-A8D0-C93D1FF345E9}"/>
              </a:ext>
            </a:extLst>
          </p:cNvPr>
          <p:cNvSpPr/>
          <p:nvPr/>
        </p:nvSpPr>
        <p:spPr>
          <a:xfrm>
            <a:off x="375629" y="3509549"/>
            <a:ext cx="37535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900"/>
              </a:spcAft>
            </a:pP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measurements are taken at 0dB defined as 100mAM-1 RMS using a next-line PPM response rectifier.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90642C-FD96-4031-9045-EC51301C5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04" y="1050624"/>
            <a:ext cx="1556624" cy="237113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6B12BB7-879C-7141-A688-9D3FBDF0A3C7}"/>
              </a:ext>
            </a:extLst>
          </p:cNvPr>
          <p:cNvSpPr txBox="1"/>
          <p:nvPr/>
        </p:nvSpPr>
        <p:spPr>
          <a:xfrm>
            <a:off x="3564037" y="10261934"/>
            <a:ext cx="2095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www.opus-technologies.fr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6D1FA8B-B6C0-7743-B463-14EADD05FB93}"/>
              </a:ext>
            </a:extLst>
          </p:cNvPr>
          <p:cNvSpPr txBox="1"/>
          <p:nvPr/>
        </p:nvSpPr>
        <p:spPr>
          <a:xfrm>
            <a:off x="3564037" y="10523544"/>
            <a:ext cx="1952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Phone:</a:t>
            </a:r>
            <a:r>
              <a:rPr lang="fr-FR" sz="1100" dirty="0" smtClean="0"/>
              <a:t> </a:t>
            </a:r>
            <a:r>
              <a:rPr lang="fr-FR" sz="1100" dirty="0"/>
              <a:t>(+33) 09.81.24.00.06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DA1BE8-F196-0B4E-B454-68782847FAF2}"/>
              </a:ext>
            </a:extLst>
          </p:cNvPr>
          <p:cNvSpPr txBox="1"/>
          <p:nvPr/>
        </p:nvSpPr>
        <p:spPr>
          <a:xfrm>
            <a:off x="3486510" y="9969757"/>
            <a:ext cx="2479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contact@opus-technologies.fr</a:t>
            </a:r>
            <a:endParaRPr lang="fr-FR" sz="11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C78CA6-E1CD-E045-8494-D733506FA007}"/>
              </a:ext>
            </a:extLst>
          </p:cNvPr>
          <p:cNvSpPr txBox="1"/>
          <p:nvPr/>
        </p:nvSpPr>
        <p:spPr>
          <a:xfrm>
            <a:off x="2129993" y="4205380"/>
            <a:ext cx="375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B0F0"/>
                </a:solidFill>
              </a:rPr>
              <a:t>Specifications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87DC255E-26FE-6F42-84D2-2A73877FF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03619"/>
              </p:ext>
            </p:extLst>
          </p:nvPr>
        </p:nvGraphicFramePr>
        <p:xfrm>
          <a:off x="798356" y="4632985"/>
          <a:ext cx="6413616" cy="492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6808">
                  <a:extLst>
                    <a:ext uri="{9D8B030D-6E8A-4147-A177-3AD203B41FA5}">
                      <a16:colId xmlns:a16="http://schemas.microsoft.com/office/drawing/2014/main" val="1212429817"/>
                    </a:ext>
                  </a:extLst>
                </a:gridCol>
                <a:gridCol w="3206808">
                  <a:extLst>
                    <a:ext uri="{9D8B030D-6E8A-4147-A177-3AD203B41FA5}">
                      <a16:colId xmlns:a16="http://schemas.microsoft.com/office/drawing/2014/main" val="1221413752"/>
                    </a:ext>
                  </a:extLst>
                </a:gridCol>
              </a:tblGrid>
              <a:tr h="221600">
                <a:tc gridSpan="2">
                  <a:txBody>
                    <a:bodyPr/>
                    <a:lstStyle/>
                    <a:p>
                      <a:r>
                        <a:rPr lang="fr-FR" sz="1100" dirty="0"/>
                        <a:t>Scale calibration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331688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Operating mode-20dB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-20dB = 0,043A/m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417255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Operating mode 0dB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0dB= 0,4A/m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656329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Type of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True RMS 125ms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850323"/>
                  </a:ext>
                </a:extLst>
              </a:tr>
              <a:tr h="221600">
                <a:tc gridSpan="2">
                  <a:txBody>
                    <a:bodyPr/>
                    <a:lstStyle/>
                    <a:p>
                      <a:r>
                        <a:rPr lang="fr-FR" sz="1100" dirty="0"/>
                        <a:t>Frequency response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812420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A/Flat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59568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30Hz...500Hz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-3dB...-4dB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381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500Hz...2500Hz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+/- 0,25dB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993615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2500Hz...10KHz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+/-3dB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296260"/>
                  </a:ext>
                </a:extLst>
              </a:tr>
              <a:tr h="221600">
                <a:tc gridSpan="2">
                  <a:txBody>
                    <a:bodyPr/>
                    <a:lstStyle/>
                    <a:p>
                      <a:r>
                        <a:rPr lang="fr-FR" sz="1100" dirty="0"/>
                        <a:t>Outputs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007039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Color-coded LED dot 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63924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Headphones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3,5mm cinch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713722"/>
                  </a:ext>
                </a:extLst>
              </a:tr>
              <a:tr h="221600">
                <a:tc gridSpan="2">
                  <a:txBody>
                    <a:bodyPr/>
                    <a:lstStyle/>
                    <a:p>
                      <a:r>
                        <a:rPr lang="fr-FR" sz="1100" dirty="0"/>
                        <a:t>Power supply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74920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2xAA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847804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Incator 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331071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Service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52165"/>
                  </a:ext>
                </a:extLst>
              </a:tr>
              <a:tr h="221600">
                <a:tc gridSpan="2">
                  <a:txBody>
                    <a:bodyPr/>
                    <a:lstStyle/>
                    <a:p>
                      <a:r>
                        <a:rPr lang="fr-FR" sz="1100" dirty="0"/>
                        <a:t>Dimensions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04279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Dimensions (L x H x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83 x 126 x 35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37294"/>
                  </a:ext>
                </a:extLst>
              </a:tr>
              <a:tr h="221600">
                <a:tc>
                  <a:txBody>
                    <a:bodyPr/>
                    <a:lstStyle/>
                    <a:p>
                      <a:r>
                        <a:rPr lang="fr-FR" sz="11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Approx. 300g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140962"/>
                  </a:ext>
                </a:extLst>
              </a:tr>
            </a:tbl>
          </a:graphicData>
        </a:graphic>
      </p:graphicFrame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0648806-BD3C-764E-8B40-99B76CD77D27}"/>
              </a:ext>
            </a:extLst>
          </p:cNvPr>
          <p:cNvCxnSpPr>
            <a:cxnSpLocks/>
          </p:cNvCxnSpPr>
          <p:nvPr/>
        </p:nvCxnSpPr>
        <p:spPr>
          <a:xfrm flipV="1">
            <a:off x="467693" y="9901146"/>
            <a:ext cx="7236445" cy="27173"/>
          </a:xfrm>
          <a:prstGeom prst="line">
            <a:avLst/>
          </a:prstGeom>
          <a:ln w="15875">
            <a:solidFill>
              <a:srgbClr val="37AB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987973" y="10123961"/>
            <a:ext cx="0" cy="42691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88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207</Words>
  <Application>Microsoft Office PowerPoint</Application>
  <PresentationFormat>Personnalisé</PresentationFormat>
  <Paragraphs>45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Lucas CASTELNAU</dc:creator>
  <cp:lastModifiedBy>Audiofils 1</cp:lastModifiedBy>
  <cp:revision>31</cp:revision>
  <dcterms:created xsi:type="dcterms:W3CDTF">2016-01-20T14:53:07Z</dcterms:created>
  <dcterms:modified xsi:type="dcterms:W3CDTF">2022-06-15T12:29:17Z</dcterms:modified>
</cp:coreProperties>
</file>