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1" r:id="rId3"/>
    <p:sldId id="262" r:id="rId4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ABDA"/>
    <a:srgbClr val="C5D9E0"/>
    <a:srgbClr val="4698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6433" autoAdjust="0"/>
  </p:normalViewPr>
  <p:slideViewPr>
    <p:cSldViewPr>
      <p:cViewPr varScale="1">
        <p:scale>
          <a:sx n="80" d="100"/>
          <a:sy n="80" d="100"/>
        </p:scale>
        <p:origin x="3120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6F7B7-FA2B-4376-8556-A5CFAF1CFC1D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7D275-0E08-4B26-8F12-DB02DCF872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42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7D275-0E08-4B26-8F12-DB02DCF872F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400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7D275-0E08-4B26-8F12-DB02DCF872F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860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F6C2-F875-4AF4-B89C-DA831B1DFAB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A1B-22A2-4B3B-88C4-ECBEFBE8A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79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F6C2-F875-4AF4-B89C-DA831B1DFAB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A1B-22A2-4B3B-88C4-ECBEFBE8A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77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F6C2-F875-4AF4-B89C-DA831B1DFAB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A1B-22A2-4B3B-88C4-ECBEFBE8A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22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F6C2-F875-4AF4-B89C-DA831B1DFAB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A1B-22A2-4B3B-88C4-ECBEFBE8A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42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F6C2-F875-4AF4-B89C-DA831B1DFAB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A1B-22A2-4B3B-88C4-ECBEFBE8A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99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F6C2-F875-4AF4-B89C-DA831B1DFAB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A1B-22A2-4B3B-88C4-ECBEFBE8A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97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F6C2-F875-4AF4-B89C-DA831B1DFAB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A1B-22A2-4B3B-88C4-ECBEFBE8A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72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F6C2-F875-4AF4-B89C-DA831B1DFAB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A1B-22A2-4B3B-88C4-ECBEFBE8A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47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F6C2-F875-4AF4-B89C-DA831B1DFAB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A1B-22A2-4B3B-88C4-ECBEFBE8A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33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F6C2-F875-4AF4-B89C-DA831B1DFAB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A1B-22A2-4B3B-88C4-ECBEFBE8A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36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CF6C2-F875-4AF4-B89C-DA831B1DFAB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5A1B-22A2-4B3B-88C4-ECBEFBE8A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57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CF6C2-F875-4AF4-B89C-DA831B1DFABE}" type="datetimeFigureOut">
              <a:rPr lang="fr-FR" smtClean="0"/>
              <a:t>20/06/2022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25A1B-22A2-4B3B-88C4-ECBEFBE8A8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46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64840" y="1011025"/>
            <a:ext cx="4185062" cy="3545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B3B3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2564" tIns="32564" rIns="32564" bIns="32564" numCol="1" anchor="t" anchorCtr="0" compatLnSpc="1">
            <a:prstTxWarp prst="textNoShape">
              <a:avLst/>
            </a:prstTxWarp>
          </a:bodyPr>
          <a:lstStyle/>
          <a:p>
            <a:pPr algn="just" defTabSz="814090" eaLnBrk="0" fontAlgn="base" hangingPunct="0">
              <a:spcBef>
                <a:spcPct val="0"/>
              </a:spcBef>
              <a:spcAft>
                <a:spcPts val="1246"/>
              </a:spcAft>
            </a:pPr>
            <a:r>
              <a:rPr lang="en-US" altLang="fr-FR" sz="1000" dirty="0">
                <a:latin typeface="+mj-lt"/>
              </a:rPr>
              <a:t>LDx.0 amplifiers from Opus Technologies are next generation induction loop Class-D amplifiers. The one channel amplifiers offer all the functionalities (AGC, MLC, compressor, </a:t>
            </a:r>
            <a:r>
              <a:rPr lang="en-US" altLang="fr-FR" sz="1000" dirty="0" err="1">
                <a:latin typeface="+mj-lt"/>
              </a:rPr>
              <a:t>etc</a:t>
            </a:r>
            <a:r>
              <a:rPr lang="en-US" altLang="fr-FR" sz="1000" dirty="0">
                <a:latin typeface="+mj-lt"/>
              </a:rPr>
              <a:t>) to ensure room installations up to 250m² (LD1.0), 450m² (LD2.0) or 1000m² (LD3.0</a:t>
            </a:r>
            <a:r>
              <a:rPr lang="en-US" altLang="fr-FR" sz="1000" dirty="0" smtClean="0">
                <a:latin typeface="+mj-lt"/>
              </a:rPr>
              <a:t>).</a:t>
            </a:r>
            <a:endParaRPr lang="en-US" altLang="fr-FR" sz="1000" dirty="0">
              <a:latin typeface="+mj-lt"/>
            </a:endParaRPr>
          </a:p>
          <a:p>
            <a:pPr algn="just" defTabSz="814090" eaLnBrk="0" fontAlgn="base" hangingPunct="0">
              <a:spcBef>
                <a:spcPct val="0"/>
              </a:spcBef>
              <a:spcAft>
                <a:spcPts val="1246"/>
              </a:spcAft>
            </a:pPr>
            <a:r>
              <a:rPr lang="en-US" altLang="fr-FR" sz="1000" dirty="0">
                <a:latin typeface="+mj-lt"/>
              </a:rPr>
              <a:t>Thanks to high frequency switching mode proprietary solutions, the amplifiers are one of the most compact on the market and do not need any active cooling. They include a LEDs indicator fault synthesis on the driver’s front panel  to control the integrity of both loop and amplifier. </a:t>
            </a:r>
            <a:r>
              <a:rPr lang="en-US" altLang="fr-FR" sz="1000" dirty="0" err="1">
                <a:latin typeface="+mj-lt"/>
              </a:rPr>
              <a:t>Informations</a:t>
            </a:r>
            <a:r>
              <a:rPr lang="en-US" altLang="fr-FR" sz="1000" dirty="0">
                <a:latin typeface="+mj-lt"/>
              </a:rPr>
              <a:t> can be deported thanks to a dry contact relay</a:t>
            </a:r>
            <a:r>
              <a:rPr lang="en-US" altLang="fr-FR" sz="1000" dirty="0" smtClean="0">
                <a:latin typeface="+mj-lt"/>
              </a:rPr>
              <a:t>.</a:t>
            </a:r>
            <a:endParaRPr lang="en-US" altLang="fr-FR" sz="1000" dirty="0">
              <a:latin typeface="+mj-lt"/>
            </a:endParaRPr>
          </a:p>
          <a:p>
            <a:pPr algn="just" defTabSz="814090" eaLnBrk="0" fontAlgn="base" hangingPunct="0">
              <a:spcBef>
                <a:spcPct val="0"/>
              </a:spcBef>
              <a:spcAft>
                <a:spcPts val="1246"/>
              </a:spcAft>
            </a:pPr>
            <a:r>
              <a:rPr lang="en-US" altLang="fr-FR" sz="1000" dirty="0">
                <a:latin typeface="+mj-lt"/>
              </a:rPr>
              <a:t>The high-grade power supply and output voltage capability (48Vpk) ensure outstanding sound quality with high dynamic and extremely low </a:t>
            </a:r>
            <a:r>
              <a:rPr lang="en-US" altLang="fr-FR" sz="1000" dirty="0" err="1">
                <a:latin typeface="+mj-lt"/>
              </a:rPr>
              <a:t>distorsion</a:t>
            </a:r>
            <a:r>
              <a:rPr lang="en-US" altLang="fr-FR" sz="1000" dirty="0" smtClean="0">
                <a:latin typeface="+mj-lt"/>
              </a:rPr>
              <a:t>.</a:t>
            </a:r>
            <a:endParaRPr lang="en-US" altLang="fr-FR" sz="1000" dirty="0">
              <a:latin typeface="+mj-lt"/>
            </a:endParaRPr>
          </a:p>
          <a:p>
            <a:pPr algn="just" defTabSz="814090" eaLnBrk="0" fontAlgn="base" hangingPunct="0">
              <a:spcBef>
                <a:spcPct val="0"/>
              </a:spcBef>
              <a:spcAft>
                <a:spcPts val="1246"/>
              </a:spcAft>
            </a:pPr>
            <a:r>
              <a:rPr lang="en-US" altLang="fr-FR" sz="1000" dirty="0">
                <a:latin typeface="+mj-lt"/>
              </a:rPr>
              <a:t>The amplifiers can also be used in a low diaphonic phased loop system or an </a:t>
            </a:r>
            <a:r>
              <a:rPr lang="en-US" altLang="fr-FR" sz="1000" dirty="0" smtClean="0">
                <a:latin typeface="+mj-lt"/>
              </a:rPr>
              <a:t>ultra </a:t>
            </a:r>
            <a:r>
              <a:rPr lang="en-US" altLang="fr-FR" sz="1000" dirty="0">
                <a:latin typeface="+mj-lt"/>
              </a:rPr>
              <a:t>h</a:t>
            </a:r>
            <a:r>
              <a:rPr lang="en-US" altLang="fr-FR" sz="1000" dirty="0" smtClean="0">
                <a:latin typeface="+mj-lt"/>
              </a:rPr>
              <a:t>igh </a:t>
            </a:r>
            <a:r>
              <a:rPr lang="en-US" altLang="fr-FR" sz="1000" dirty="0">
                <a:latin typeface="+mj-lt"/>
              </a:rPr>
              <a:t>coverage system with a built-in 90 ° or 0 ° phase shift module (2 amplifiers</a:t>
            </a:r>
            <a:r>
              <a:rPr lang="en-US" altLang="fr-FR" sz="1000" dirty="0" smtClean="0">
                <a:latin typeface="+mj-lt"/>
              </a:rPr>
              <a:t>).</a:t>
            </a:r>
          </a:p>
          <a:p>
            <a:pPr algn="just" defTabSz="814090" eaLnBrk="0" fontAlgn="base" hangingPunct="0">
              <a:spcBef>
                <a:spcPct val="0"/>
              </a:spcBef>
              <a:spcAft>
                <a:spcPts val="1246"/>
              </a:spcAft>
            </a:pPr>
            <a:r>
              <a:rPr lang="en-US" altLang="fr-FR" sz="1000" dirty="0" smtClean="0">
                <a:latin typeface="+mj-lt"/>
              </a:rPr>
              <a:t> </a:t>
            </a:r>
            <a:r>
              <a:rPr lang="en-US" altLang="fr-FR" sz="1000" dirty="0">
                <a:latin typeface="+mj-lt"/>
              </a:rPr>
              <a:t>Amplifiers have been developed with strict and rigorous specifications </a:t>
            </a:r>
            <a:r>
              <a:rPr lang="en-US" altLang="fr-FR" sz="1000" dirty="0" smtClean="0">
                <a:latin typeface="+mj-lt"/>
              </a:rPr>
              <a:t>that allow </a:t>
            </a:r>
            <a:r>
              <a:rPr lang="en-US" altLang="fr-FR" sz="1000" dirty="0">
                <a:latin typeface="+mj-lt"/>
              </a:rPr>
              <a:t>us to offer a 5 year warranty and meet the IEC 60118-4. LD1.0, </a:t>
            </a:r>
            <a:r>
              <a:rPr lang="en-US" altLang="fr-FR" sz="1000" dirty="0" smtClean="0">
                <a:latin typeface="+mj-lt"/>
              </a:rPr>
              <a:t>LD2.0,LD3.0 </a:t>
            </a:r>
            <a:r>
              <a:rPr lang="en-US" altLang="fr-FR" sz="1000" dirty="0">
                <a:latin typeface="+mj-lt"/>
              </a:rPr>
              <a:t>amplifiers follow strict specifications required for UL compliance.</a:t>
            </a:r>
          </a:p>
          <a:p>
            <a:pPr algn="just" defTabSz="814090" eaLnBrk="0" fontAlgn="base" hangingPunct="0">
              <a:spcBef>
                <a:spcPct val="0"/>
              </a:spcBef>
              <a:spcAft>
                <a:spcPts val="1246"/>
              </a:spcAft>
            </a:pPr>
            <a:endParaRPr lang="en-US" altLang="fr-FR" sz="900" dirty="0">
              <a:latin typeface="+mj-lt"/>
            </a:endParaRPr>
          </a:p>
          <a:p>
            <a:pPr algn="just" defTabSz="814090" eaLnBrk="0" fontAlgn="base" hangingPunct="0">
              <a:spcBef>
                <a:spcPct val="0"/>
              </a:spcBef>
              <a:spcAft>
                <a:spcPts val="1246"/>
              </a:spcAft>
            </a:pPr>
            <a:endParaRPr lang="fr-FR" altLang="fr-FR" sz="900" dirty="0">
              <a:latin typeface="+mj-lt"/>
            </a:endParaRPr>
          </a:p>
        </p:txBody>
      </p:sp>
      <p:sp>
        <p:nvSpPr>
          <p:cNvPr id="42" name="Text Box 17">
            <a:extLst>
              <a:ext uri="{FF2B5EF4-FFF2-40B4-BE49-F238E27FC236}">
                <a16:creationId xmlns:a16="http://schemas.microsoft.com/office/drawing/2014/main" id="{DF545493-65DE-408D-9C19-464EAE985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369" y="6388681"/>
            <a:ext cx="2626868" cy="368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2D0"/>
                  </a:outerShdw>
                </a:effectLst>
              </a14:hiddenEffects>
            </a:ext>
          </a:extLst>
        </p:spPr>
        <p:txBody>
          <a:bodyPr vert="horz" wrap="square" lIns="32564" tIns="32564" rIns="32564" bIns="32564" numCol="1" anchor="t" anchorCtr="0" compatLnSpc="1">
            <a:prstTxWarp prst="textNoShape">
              <a:avLst/>
            </a:prstTxWarp>
          </a:bodyPr>
          <a:lstStyle/>
          <a:p>
            <a:pPr defTabSz="81409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dirty="0" err="1">
                <a:solidFill>
                  <a:srgbClr val="37ABDA"/>
                </a:solidFill>
                <a:latin typeface="Calibri" pitchFamily="34" charset="0"/>
                <a:cs typeface="Arial" pitchFamily="34" charset="0"/>
              </a:rPr>
              <a:t>Coverage</a:t>
            </a:r>
            <a:endParaRPr lang="fr-FR" altLang="fr-FR" sz="900" dirty="0">
              <a:solidFill>
                <a:srgbClr val="37ABD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AutoShape 8">
            <a:extLst>
              <a:ext uri="{FF2B5EF4-FFF2-40B4-BE49-F238E27FC236}">
                <a16:creationId xmlns:a16="http://schemas.microsoft.com/office/drawing/2014/main" id="{AAA9988F-0855-40E7-A750-9E7163941DA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641586" y="1051602"/>
            <a:ext cx="2099781" cy="3919535"/>
          </a:xfrm>
          <a:prstGeom prst="flowChartManualInput">
            <a:avLst/>
          </a:prstGeom>
          <a:noFill/>
          <a:ln w="6350" algn="ctr">
            <a:solidFill>
              <a:srgbClr val="37ABDA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9" name="Text Box 12">
            <a:extLst>
              <a:ext uri="{FF2B5EF4-FFF2-40B4-BE49-F238E27FC236}">
                <a16:creationId xmlns:a16="http://schemas.microsoft.com/office/drawing/2014/main" id="{D386248F-D2E0-4896-97D1-FC34E9C3B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266" y="6690855"/>
            <a:ext cx="2313842" cy="285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2D0"/>
                  </a:outerShdw>
                </a:effectLst>
              </a14:hiddenEffects>
            </a:ext>
          </a:extLst>
        </p:spPr>
        <p:txBody>
          <a:bodyPr vert="horz" wrap="square" lIns="32564" tIns="32564" rIns="32564" bIns="32564" numCol="1" anchor="t" anchorCtr="0" compatLnSpc="1">
            <a:prstTxWarp prst="textNoShape">
              <a:avLst/>
            </a:prstTxWarp>
          </a:bodyPr>
          <a:lstStyle/>
          <a:p>
            <a:pPr algn="just" defTabSz="814090" fontAlgn="base">
              <a:spcBef>
                <a:spcPct val="0"/>
              </a:spcBef>
              <a:spcAft>
                <a:spcPct val="0"/>
              </a:spcAft>
            </a:pPr>
            <a:r>
              <a:rPr lang="en-US" altLang="fr-FR" sz="900" dirty="0">
                <a:latin typeface="Calibri" pitchFamily="34" charset="0"/>
                <a:cs typeface="Arial" pitchFamily="34" charset="0"/>
              </a:rPr>
              <a:t>Cover meets the IEC 60118-4 standard</a:t>
            </a:r>
            <a:endParaRPr lang="fr-FR" altLang="fr-FR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817998"/>
              </p:ext>
            </p:extLst>
          </p:nvPr>
        </p:nvGraphicFramePr>
        <p:xfrm>
          <a:off x="289266" y="6887417"/>
          <a:ext cx="6306442" cy="197344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11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9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2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6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60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7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7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47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60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534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Loop</a:t>
                      </a:r>
                    </a:p>
                    <a:p>
                      <a:pPr algn="ctr"/>
                      <a:endParaRPr lang="fr-FR" sz="1000" b="1" dirty="0"/>
                    </a:p>
                  </a:txBody>
                  <a:tcPr anchor="ctr">
                    <a:solidFill>
                      <a:srgbClr val="37ABD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No metal </a:t>
                      </a:r>
                      <a:r>
                        <a:rPr lang="fr-FR" sz="1000" dirty="0" err="1"/>
                        <a:t>loss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rgbClr val="37AB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err="1"/>
                        <a:t>Moderate</a:t>
                      </a:r>
                      <a:r>
                        <a:rPr lang="fr-FR" sz="1000" dirty="0"/>
                        <a:t> metal</a:t>
                      </a:r>
                      <a:r>
                        <a:rPr lang="fr-FR" sz="1000" baseline="0" dirty="0"/>
                        <a:t> </a:t>
                      </a:r>
                      <a:r>
                        <a:rPr lang="fr-FR" sz="1000" baseline="0" dirty="0" err="1"/>
                        <a:t>loss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7AB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High</a:t>
                      </a:r>
                      <a:r>
                        <a:rPr lang="fr-FR" sz="1000" baseline="0" dirty="0"/>
                        <a:t> metal </a:t>
                      </a:r>
                      <a:r>
                        <a:rPr lang="fr-FR" sz="1000" baseline="0" dirty="0" err="1"/>
                        <a:t>loss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7AB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542">
                <a:tc v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err="1"/>
                        <a:t>Perimeter</a:t>
                      </a:r>
                      <a:r>
                        <a:rPr lang="fr-FR" sz="1000" dirty="0"/>
                        <a:t> </a:t>
                      </a:r>
                      <a:r>
                        <a:rPr lang="fr-FR" sz="1000" dirty="0" err="1"/>
                        <a:t>loop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Single</a:t>
                      </a:r>
                      <a:r>
                        <a:rPr lang="fr-FR" sz="900" baseline="0" dirty="0"/>
                        <a:t> </a:t>
                      </a:r>
                      <a:r>
                        <a:rPr lang="fr-FR" sz="900" baseline="0" dirty="0" err="1"/>
                        <a:t>array</a:t>
                      </a:r>
                      <a:endParaRPr lang="fr-FR" sz="900" dirty="0"/>
                    </a:p>
                    <a:p>
                      <a:pPr algn="ctr"/>
                      <a:r>
                        <a:rPr lang="en-US" sz="900" dirty="0"/>
                        <a:t>in 8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err="1"/>
                        <a:t>Low</a:t>
                      </a:r>
                      <a:r>
                        <a:rPr lang="fr-FR" sz="1000" dirty="0"/>
                        <a:t> </a:t>
                      </a:r>
                      <a:r>
                        <a:rPr lang="fr-FR" sz="1000" dirty="0" err="1"/>
                        <a:t>overspill</a:t>
                      </a:r>
                      <a:r>
                        <a:rPr lang="fr-FR" sz="1000" dirty="0"/>
                        <a:t>*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err="1"/>
                        <a:t>Perimeter</a:t>
                      </a:r>
                      <a:r>
                        <a:rPr lang="fr-FR" sz="1000" dirty="0"/>
                        <a:t> </a:t>
                      </a:r>
                      <a:r>
                        <a:rPr lang="fr-FR" sz="1000" dirty="0" err="1"/>
                        <a:t>loop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Single</a:t>
                      </a:r>
                      <a:r>
                        <a:rPr lang="fr-FR" sz="900" baseline="0" dirty="0"/>
                        <a:t> </a:t>
                      </a:r>
                      <a:r>
                        <a:rPr lang="fr-FR" sz="900" baseline="0" dirty="0" err="1"/>
                        <a:t>array</a:t>
                      </a:r>
                      <a:endParaRPr lang="fr-FR" sz="900" dirty="0"/>
                    </a:p>
                    <a:p>
                      <a:pPr algn="ctr"/>
                      <a:r>
                        <a:rPr lang="en-US" sz="900" dirty="0"/>
                        <a:t>in 8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err="1"/>
                        <a:t>Low</a:t>
                      </a:r>
                      <a:r>
                        <a:rPr lang="fr-FR" sz="1000" dirty="0"/>
                        <a:t> </a:t>
                      </a:r>
                      <a:r>
                        <a:rPr lang="fr-FR" sz="1000" dirty="0" err="1"/>
                        <a:t>overspill</a:t>
                      </a:r>
                      <a:r>
                        <a:rPr lang="fr-FR" sz="1000" dirty="0"/>
                        <a:t>*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err="1"/>
                        <a:t>Perimeter</a:t>
                      </a:r>
                      <a:r>
                        <a:rPr lang="fr-FR" sz="1000" dirty="0"/>
                        <a:t> </a:t>
                      </a:r>
                      <a:r>
                        <a:rPr lang="fr-FR" sz="1000" dirty="0" err="1"/>
                        <a:t>loop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Single</a:t>
                      </a:r>
                      <a:r>
                        <a:rPr lang="fr-FR" sz="1000" baseline="0" dirty="0"/>
                        <a:t> </a:t>
                      </a:r>
                      <a:r>
                        <a:rPr lang="fr-FR" sz="1000" baseline="0" dirty="0" err="1"/>
                        <a:t>array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err="1"/>
                        <a:t>Low</a:t>
                      </a:r>
                      <a:r>
                        <a:rPr lang="fr-FR" sz="1000" dirty="0"/>
                        <a:t> </a:t>
                      </a:r>
                      <a:r>
                        <a:rPr lang="fr-FR" sz="1000" dirty="0" err="1"/>
                        <a:t>overspill</a:t>
                      </a:r>
                      <a:r>
                        <a:rPr lang="fr-FR" sz="1000" dirty="0"/>
                        <a:t>*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08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LD1.0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250m²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/>
                        <a:t>(10x25m)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450m²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/>
                        <a:t>(15x30m)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450m²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/>
                        <a:t>(15x30m)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130m²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/>
                        <a:t>(10x13m)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180m²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/>
                        <a:t>(10x18m)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450m²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/>
                        <a:t>(15x30m)</a:t>
                      </a:r>
                    </a:p>
                  </a:txBody>
                  <a:tcPr marL="45720" marR="45720" anchor="ctr"/>
                </a:tc>
                <a:tc rowSpan="3" gridSpan="3"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Use Multi Loop </a:t>
                      </a:r>
                      <a:r>
                        <a:rPr lang="fr-FR" sz="1000" dirty="0" err="1"/>
                        <a:t>Systems</a:t>
                      </a:r>
                      <a:r>
                        <a:rPr lang="fr-FR" sz="1000" dirty="0"/>
                        <a:t> LDx.2</a:t>
                      </a:r>
                    </a:p>
                    <a:p>
                      <a:pPr algn="ctr"/>
                      <a:r>
                        <a:rPr lang="fr-FR" sz="1000" dirty="0"/>
                        <a:t>and/or </a:t>
                      </a:r>
                    </a:p>
                    <a:p>
                      <a:pPr algn="ctr"/>
                      <a:r>
                        <a:rPr lang="fr-FR" sz="1000" dirty="0"/>
                        <a:t>Contact</a:t>
                      </a:r>
                      <a:r>
                        <a:rPr lang="fr-FR" sz="1000" baseline="0" dirty="0"/>
                        <a:t> us</a:t>
                      </a:r>
                      <a:endParaRPr lang="fr-FR" sz="1000" dirty="0"/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08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LD2.0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450m²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/>
                        <a:t>(15x30m)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650m²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/>
                        <a:t>(20x32,5m)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650m²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/>
                        <a:t>(20x32,5m)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160m²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/>
                        <a:t>(10x16m)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280m²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/>
                        <a:t>(8x35m)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650m²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/>
                        <a:t>(20x32,5m)</a:t>
                      </a:r>
                    </a:p>
                  </a:txBody>
                  <a:tcPr marL="45720" marR="45720" anchor="ctr"/>
                </a:tc>
                <a:tc gridSpan="3" v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08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LD3.0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1 000m²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/>
                        <a:t>(16x62m)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1 400m²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/>
                        <a:t>(35x40m)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1 400m²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/>
                        <a:t>(35x40m)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250m²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/>
                        <a:t>(10x25m)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360m²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/>
                        <a:t>(10x36m)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1 400m²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dirty="0"/>
                        <a:t>(35x40m)</a:t>
                      </a:r>
                    </a:p>
                  </a:txBody>
                  <a:tcPr marL="45720" marR="45720" anchor="ctr"/>
                </a:tc>
                <a:tc gridSpan="3" v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0" name="Text Box 12">
            <a:extLst>
              <a:ext uri="{FF2B5EF4-FFF2-40B4-BE49-F238E27FC236}">
                <a16:creationId xmlns:a16="http://schemas.microsoft.com/office/drawing/2014/main" id="{D386248F-D2E0-4896-97D1-FC34E9C3B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040" y="8894273"/>
            <a:ext cx="1839949" cy="21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2D0"/>
                  </a:outerShdw>
                </a:effectLst>
              </a14:hiddenEffects>
            </a:ext>
          </a:extLst>
        </p:spPr>
        <p:txBody>
          <a:bodyPr vert="horz" wrap="square" lIns="32564" tIns="32564" rIns="32564" bIns="32564" numCol="1" anchor="t" anchorCtr="0" compatLnSpc="1">
            <a:prstTxWarp prst="textNoShape">
              <a:avLst/>
            </a:prstTxWarp>
          </a:bodyPr>
          <a:lstStyle/>
          <a:p>
            <a:pPr algn="just" defTabSz="814090" fontAlgn="base">
              <a:spcBef>
                <a:spcPct val="0"/>
              </a:spcBef>
              <a:spcAft>
                <a:spcPct val="0"/>
              </a:spcAft>
            </a:pPr>
            <a:r>
              <a:rPr lang="en-US" altLang="fr-FR" sz="900" dirty="0">
                <a:latin typeface="Calibri" pitchFamily="34" charset="0"/>
                <a:cs typeface="Arial" pitchFamily="34" charset="0"/>
              </a:rPr>
              <a:t>*with 2 amplifiers</a:t>
            </a:r>
            <a:endParaRPr lang="fr-FR" altLang="fr-FR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0" y="9129464"/>
            <a:ext cx="6895364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F809CF21-0DAB-0A43-85F5-9197A32A40AA}"/>
              </a:ext>
            </a:extLst>
          </p:cNvPr>
          <p:cNvSpPr txBox="1"/>
          <p:nvPr/>
        </p:nvSpPr>
        <p:spPr>
          <a:xfrm>
            <a:off x="1769182" y="9209759"/>
            <a:ext cx="1981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contact@opus-technologies.fr</a:t>
            </a:r>
          </a:p>
          <a:p>
            <a:r>
              <a:rPr lang="fr-FR" sz="1050" dirty="0"/>
              <a:t>www.opus-technologies.fr</a:t>
            </a:r>
          </a:p>
          <a:p>
            <a:r>
              <a:rPr lang="fr-FR" sz="1050" dirty="0"/>
              <a:t>Phone: (+33)9.81.24.00.06</a:t>
            </a:r>
          </a:p>
          <a:p>
            <a:pPr algn="ctr"/>
            <a:endParaRPr lang="fr-FR" sz="1050" dirty="0"/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16" y="9358726"/>
            <a:ext cx="1204123" cy="361237"/>
          </a:xfrm>
          <a:prstGeom prst="rect">
            <a:avLst/>
          </a:prstGeom>
        </p:spPr>
      </p:pic>
      <p:pic>
        <p:nvPicPr>
          <p:cNvPr id="27" name="Picture 2" descr="RÃ©sultat de recherche d'images pour &quot;made in france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280" y="9239878"/>
            <a:ext cx="545764" cy="5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Connecteur droit 28"/>
          <p:cNvCxnSpPr/>
          <p:nvPr/>
        </p:nvCxnSpPr>
        <p:spPr>
          <a:xfrm>
            <a:off x="1552972" y="9293047"/>
            <a:ext cx="0" cy="42691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4">
            <a:extLst>
              <a:ext uri="{FF2B5EF4-FFF2-40B4-BE49-F238E27FC236}">
                <a16:creationId xmlns:a16="http://schemas.microsoft.com/office/drawing/2014/main" id="{5D606686-75D8-41B4-AF22-DE5ED7DA5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040" y="280341"/>
            <a:ext cx="2119848" cy="64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2D0"/>
                  </a:outerShdw>
                </a:effectLst>
              </a14:hiddenEffects>
            </a:ext>
          </a:extLst>
        </p:spPr>
        <p:txBody>
          <a:bodyPr vert="horz" wrap="square" lIns="32564" tIns="32564" rIns="32564" bIns="32564" numCol="1" anchor="t" anchorCtr="0" compatLnSpc="1">
            <a:prstTxWarp prst="textNoShape">
              <a:avLst/>
            </a:prstTxWarp>
          </a:bodyPr>
          <a:lstStyle/>
          <a:p>
            <a:pPr defTabSz="81409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000" b="1" dirty="0">
                <a:solidFill>
                  <a:srgbClr val="37ABDA"/>
                </a:solidFill>
                <a:latin typeface="Calibri" pitchFamily="34" charset="0"/>
                <a:cs typeface="Arial" pitchFamily="34" charset="0"/>
              </a:rPr>
              <a:t>LD SERIES</a:t>
            </a:r>
          </a:p>
          <a:p>
            <a:pPr defTabSz="81409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dirty="0">
                <a:solidFill>
                  <a:srgbClr val="37ABDA"/>
                </a:solidFill>
                <a:latin typeface="Calibri" pitchFamily="34" charset="0"/>
                <a:cs typeface="Arial" pitchFamily="34" charset="0"/>
              </a:rPr>
              <a:t>LD1.0/2.0/3.0</a:t>
            </a:r>
            <a:endParaRPr lang="fr-FR" altLang="fr-FR" sz="900" dirty="0">
              <a:solidFill>
                <a:srgbClr val="37ABDA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AutoShape 2">
            <a:extLst>
              <a:ext uri="{FF2B5EF4-FFF2-40B4-BE49-F238E27FC236}">
                <a16:creationId xmlns:a16="http://schemas.microsoft.com/office/drawing/2014/main" id="{78FD86C4-F87A-498F-BCCB-A03A81AD22C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3916" y="923561"/>
            <a:ext cx="6567451" cy="19834"/>
          </a:xfrm>
          <a:prstGeom prst="straightConnector1">
            <a:avLst/>
          </a:prstGeom>
          <a:noFill/>
          <a:ln w="25400" algn="ctr">
            <a:solidFill>
              <a:srgbClr val="37ABD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2D0"/>
                  </a:outerShdw>
                </a:effectLst>
              </a14:hiddenEffects>
            </a:ext>
          </a:extLst>
        </p:spPr>
      </p:cxnSp>
      <p:sp>
        <p:nvSpPr>
          <p:cNvPr id="38" name="Text Box 12">
            <a:extLst>
              <a:ext uri="{FF2B5EF4-FFF2-40B4-BE49-F238E27FC236}">
                <a16:creationId xmlns:a16="http://schemas.microsoft.com/office/drawing/2014/main" id="{D386248F-D2E0-4896-97D1-FC34E9C3B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102" y="500269"/>
            <a:ext cx="1559490" cy="443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2D0"/>
                  </a:outerShdw>
                </a:effectLst>
              </a14:hiddenEffects>
            </a:ext>
          </a:extLst>
        </p:spPr>
        <p:txBody>
          <a:bodyPr vert="horz" wrap="square" lIns="32564" tIns="32564" rIns="32564" bIns="32564" numCol="1" anchor="t" anchorCtr="0" compatLnSpc="1">
            <a:prstTxWarp prst="textNoShape">
              <a:avLst/>
            </a:prstTxWarp>
          </a:bodyPr>
          <a:lstStyle/>
          <a:p>
            <a:pPr algn="r" defTabSz="81409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000" dirty="0">
                <a:latin typeface="Calibri" pitchFamily="34" charset="0"/>
                <a:cs typeface="Arial" pitchFamily="34" charset="0"/>
              </a:rPr>
              <a:t>Simple </a:t>
            </a:r>
            <a:r>
              <a:rPr lang="fr-FR" altLang="fr-FR" sz="1000" dirty="0" err="1">
                <a:latin typeface="Calibri" pitchFamily="34" charset="0"/>
                <a:cs typeface="Arial" pitchFamily="34" charset="0"/>
              </a:rPr>
              <a:t>loop</a:t>
            </a:r>
            <a:r>
              <a:rPr lang="fr-FR" altLang="fr-FR" sz="1000" dirty="0">
                <a:latin typeface="Calibri" pitchFamily="34" charset="0"/>
                <a:cs typeface="Arial" pitchFamily="34" charset="0"/>
              </a:rPr>
              <a:t> driver</a:t>
            </a:r>
          </a:p>
          <a:p>
            <a:pPr algn="r" defTabSz="81409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000" dirty="0">
                <a:latin typeface="Calibri" pitchFamily="34" charset="0"/>
                <a:cs typeface="Arial" pitchFamily="34" charset="0"/>
              </a:rPr>
              <a:t>Class D Amplifier</a:t>
            </a:r>
            <a:endParaRPr lang="fr-FR" altLang="fr-FR" sz="1000" dirty="0">
              <a:latin typeface="Arial" pitchFamily="34" charset="0"/>
              <a:cs typeface="Arial" pitchFamily="34" charset="0"/>
            </a:endParaRPr>
          </a:p>
          <a:p>
            <a:pPr algn="r" defTabSz="814090" fontAlgn="base">
              <a:spcBef>
                <a:spcPct val="0"/>
              </a:spcBef>
              <a:spcAft>
                <a:spcPct val="0"/>
              </a:spcAft>
            </a:pPr>
            <a:endParaRPr lang="fr-FR" altLang="fr-FR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2" descr="C:\Users\Lucas CASTELNAU\Desktop\Audiofils15\catalogue\Logo\picto-installation-malentenda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021" y="429842"/>
            <a:ext cx="397579" cy="39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23" b="16790"/>
          <a:stretch/>
        </p:blipFill>
        <p:spPr>
          <a:xfrm>
            <a:off x="260799" y="5105418"/>
            <a:ext cx="3142902" cy="118800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98" b="20615"/>
          <a:stretch/>
        </p:blipFill>
        <p:spPr>
          <a:xfrm>
            <a:off x="3403701" y="5096897"/>
            <a:ext cx="3142899" cy="118800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4668952" y="1069153"/>
            <a:ext cx="187220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900" dirty="0" smtClean="0"/>
              <a:t>One </a:t>
            </a:r>
            <a:r>
              <a:rPr lang="fr-FR" sz="900" dirty="0" err="1" smtClean="0"/>
              <a:t>channel</a:t>
            </a:r>
            <a:r>
              <a:rPr lang="fr-FR" sz="900" dirty="0" smtClean="0"/>
              <a:t> amplifier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900" dirty="0" smtClean="0"/>
              <a:t>High </a:t>
            </a:r>
            <a:r>
              <a:rPr lang="fr-FR" sz="900" dirty="0" err="1" smtClean="0"/>
              <a:t>frequency</a:t>
            </a:r>
            <a:r>
              <a:rPr lang="fr-FR" sz="900" dirty="0" smtClean="0"/>
              <a:t> </a:t>
            </a:r>
            <a:r>
              <a:rPr lang="fr-FR" sz="900" dirty="0" err="1" smtClean="0"/>
              <a:t>switching</a:t>
            </a:r>
            <a:r>
              <a:rPr lang="fr-FR" sz="900" dirty="0" smtClean="0"/>
              <a:t> mode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900" dirty="0" err="1" smtClean="0"/>
              <a:t>Efficiency</a:t>
            </a:r>
            <a:r>
              <a:rPr lang="fr-FR" sz="900" dirty="0" smtClean="0"/>
              <a:t> up to 92%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900" dirty="0" smtClean="0"/>
              <a:t>Natural </a:t>
            </a:r>
            <a:r>
              <a:rPr lang="fr-FR" sz="900" dirty="0" err="1" smtClean="0"/>
              <a:t>cooling</a:t>
            </a:r>
            <a:r>
              <a:rPr lang="fr-FR" sz="900" dirty="0" smtClean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900" dirty="0" smtClean="0"/>
              <a:t>AGC: </a:t>
            </a:r>
            <a:r>
              <a:rPr lang="fr-FR" sz="900" dirty="0" err="1" smtClean="0"/>
              <a:t>Automatic</a:t>
            </a:r>
            <a:r>
              <a:rPr lang="fr-FR" sz="900" dirty="0" smtClean="0"/>
              <a:t> Gain Control </a:t>
            </a:r>
            <a:r>
              <a:rPr lang="fr-FR" sz="900" dirty="0" err="1" smtClean="0"/>
              <a:t>optimized</a:t>
            </a:r>
            <a:r>
              <a:rPr lang="fr-FR" sz="900" dirty="0" smtClean="0"/>
              <a:t> for speech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900" dirty="0" smtClean="0"/>
              <a:t>3 inputs </a:t>
            </a:r>
            <a:r>
              <a:rPr lang="fr-FR" sz="900" dirty="0" err="1" smtClean="0"/>
              <a:t>wirh</a:t>
            </a:r>
            <a:r>
              <a:rPr lang="fr-FR" sz="900" dirty="0" smtClean="0"/>
              <a:t> </a:t>
            </a:r>
            <a:r>
              <a:rPr lang="fr-FR" sz="900" dirty="0" err="1" smtClean="0"/>
              <a:t>selectable</a:t>
            </a:r>
            <a:r>
              <a:rPr lang="fr-FR" sz="900" dirty="0" smtClean="0"/>
              <a:t> gain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900" dirty="0" smtClean="0"/>
              <a:t>70/100V </a:t>
            </a:r>
            <a:r>
              <a:rPr lang="fr-FR" sz="900" dirty="0" err="1" smtClean="0"/>
              <a:t>priority</a:t>
            </a:r>
            <a:r>
              <a:rPr lang="fr-FR" sz="900" dirty="0" smtClean="0"/>
              <a:t> </a:t>
            </a:r>
            <a:r>
              <a:rPr lang="fr-FR" sz="900" dirty="0" err="1" smtClean="0"/>
              <a:t>alarm</a:t>
            </a:r>
            <a:r>
              <a:rPr lang="fr-FR" sz="900" dirty="0" smtClean="0"/>
              <a:t> input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900" dirty="0" smtClean="0"/>
              <a:t>Phantom </a:t>
            </a:r>
            <a:r>
              <a:rPr lang="fr-FR" sz="900" dirty="0" err="1" smtClean="0"/>
              <a:t>supply</a:t>
            </a:r>
            <a:r>
              <a:rPr lang="fr-FR" sz="900" dirty="0" smtClean="0"/>
              <a:t> for microphone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900" dirty="0" smtClean="0"/>
              <a:t>Slave amplifier input, output and 90% </a:t>
            </a:r>
            <a:r>
              <a:rPr lang="fr-FR" sz="900" dirty="0" err="1" smtClean="0"/>
              <a:t>dephased</a:t>
            </a:r>
            <a:r>
              <a:rPr lang="fr-FR" sz="900" dirty="0" smtClean="0"/>
              <a:t> output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900" dirty="0" err="1" smtClean="0"/>
              <a:t>Adjustable</a:t>
            </a:r>
            <a:r>
              <a:rPr lang="fr-FR" sz="900" dirty="0" smtClean="0"/>
              <a:t> </a:t>
            </a:r>
            <a:r>
              <a:rPr lang="fr-FR" sz="900" dirty="0" err="1" smtClean="0"/>
              <a:t>metal</a:t>
            </a:r>
            <a:r>
              <a:rPr lang="fr-FR" sz="900" dirty="0" smtClean="0"/>
              <a:t> </a:t>
            </a:r>
            <a:r>
              <a:rPr lang="fr-FR" sz="900" dirty="0" err="1" smtClean="0"/>
              <a:t>losses</a:t>
            </a:r>
            <a:r>
              <a:rPr lang="fr-FR" sz="900" dirty="0" smtClean="0"/>
              <a:t> correction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900" dirty="0" smtClean="0"/>
              <a:t>1U </a:t>
            </a:r>
            <a:r>
              <a:rPr lang="fr-FR" sz="900" dirty="0" err="1" smtClean="0"/>
              <a:t>wall</a:t>
            </a:r>
            <a:r>
              <a:rPr lang="fr-FR" sz="900" dirty="0" smtClean="0"/>
              <a:t> </a:t>
            </a:r>
            <a:r>
              <a:rPr lang="fr-FR" sz="900" dirty="0" err="1" smtClean="0"/>
              <a:t>mounting</a:t>
            </a:r>
            <a:r>
              <a:rPr lang="fr-FR" sz="900" dirty="0" smtClean="0"/>
              <a:t> </a:t>
            </a:r>
            <a:r>
              <a:rPr lang="fr-FR" sz="900" dirty="0" err="1" smtClean="0"/>
              <a:t>available</a:t>
            </a:r>
            <a:r>
              <a:rPr lang="fr-FR" sz="900" dirty="0" smtClean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900" dirty="0" smtClean="0"/>
              <a:t>Compact and light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900" dirty="0" smtClean="0"/>
              <a:t>5-Year </a:t>
            </a:r>
            <a:r>
              <a:rPr lang="fr-FR" sz="900" dirty="0" err="1" smtClean="0"/>
              <a:t>warranty</a:t>
            </a:r>
            <a:r>
              <a:rPr lang="fr-FR" sz="900" dirty="0" smtClean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900" dirty="0" err="1" smtClean="0"/>
              <a:t>LEDs</a:t>
            </a:r>
            <a:r>
              <a:rPr lang="fr-FR" sz="900" dirty="0" smtClean="0"/>
              <a:t> </a:t>
            </a:r>
            <a:r>
              <a:rPr lang="fr-FR" sz="900" dirty="0" err="1" smtClean="0"/>
              <a:t>indicator</a:t>
            </a:r>
            <a:r>
              <a:rPr lang="fr-FR" sz="900" dirty="0" smtClean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900" dirty="0" smtClean="0"/>
              <a:t>Relay </a:t>
            </a:r>
            <a:r>
              <a:rPr lang="fr-FR" sz="900" dirty="0" err="1" smtClean="0"/>
              <a:t>fault</a:t>
            </a:r>
            <a:r>
              <a:rPr lang="fr-FR" sz="900" dirty="0" smtClean="0"/>
              <a:t> </a:t>
            </a:r>
            <a:r>
              <a:rPr lang="fr-FR" sz="900" dirty="0" err="1" smtClean="0"/>
              <a:t>systhesis</a:t>
            </a:r>
            <a:r>
              <a:rPr lang="fr-FR" sz="900" dirty="0" smtClean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900" dirty="0" smtClean="0"/>
              <a:t>IEC 62368/UL </a:t>
            </a:r>
            <a:r>
              <a:rPr lang="fr-FR" sz="900" dirty="0" err="1" smtClean="0"/>
              <a:t>compliant</a:t>
            </a:r>
            <a:r>
              <a:rPr lang="fr-FR" sz="900" dirty="0" smtClean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sz="900" dirty="0" smtClean="0"/>
              <a:t>Over </a:t>
            </a:r>
            <a:r>
              <a:rPr lang="fr-FR" sz="900" dirty="0" err="1" smtClean="0"/>
              <a:t>current</a:t>
            </a:r>
            <a:r>
              <a:rPr lang="fr-FR" sz="900" dirty="0" smtClean="0"/>
              <a:t>, over </a:t>
            </a:r>
            <a:r>
              <a:rPr lang="fr-FR" sz="900" dirty="0" err="1" smtClean="0"/>
              <a:t>temperature</a:t>
            </a:r>
            <a:r>
              <a:rPr lang="fr-FR" sz="900" dirty="0" smtClean="0"/>
              <a:t> and short circuit protections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02826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necteur droit 41"/>
          <p:cNvCxnSpPr/>
          <p:nvPr/>
        </p:nvCxnSpPr>
        <p:spPr>
          <a:xfrm>
            <a:off x="0" y="9129464"/>
            <a:ext cx="6895364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extLst>
              <a:ext uri="{FF2B5EF4-FFF2-40B4-BE49-F238E27FC236}">
                <a16:creationId xmlns:a16="http://schemas.microsoft.com/office/drawing/2014/main" id="{F809CF21-0DAB-0A43-85F5-9197A32A40AA}"/>
              </a:ext>
            </a:extLst>
          </p:cNvPr>
          <p:cNvSpPr txBox="1"/>
          <p:nvPr/>
        </p:nvSpPr>
        <p:spPr>
          <a:xfrm>
            <a:off x="1769182" y="9209759"/>
            <a:ext cx="1981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contact@opus-technologies.fr</a:t>
            </a:r>
          </a:p>
          <a:p>
            <a:r>
              <a:rPr lang="fr-FR" sz="1050" dirty="0"/>
              <a:t>www.opus-technologies.fr</a:t>
            </a:r>
          </a:p>
          <a:p>
            <a:r>
              <a:rPr lang="fr-FR" sz="1050" dirty="0"/>
              <a:t>Phone: (+33)9.81.24.00.06</a:t>
            </a:r>
          </a:p>
          <a:p>
            <a:pPr algn="ctr"/>
            <a:endParaRPr lang="fr-FR" sz="1050" dirty="0"/>
          </a:p>
        </p:txBody>
      </p:sp>
      <p:pic>
        <p:nvPicPr>
          <p:cNvPr id="44" name="Imag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16" y="9358726"/>
            <a:ext cx="1204123" cy="361237"/>
          </a:xfrm>
          <a:prstGeom prst="rect">
            <a:avLst/>
          </a:prstGeom>
        </p:spPr>
      </p:pic>
      <p:pic>
        <p:nvPicPr>
          <p:cNvPr id="45" name="Picture 2" descr="RÃ©sultat de recherche d'images pour &quot;made in france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280" y="9239878"/>
            <a:ext cx="545764" cy="5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" name="Connecteur droit 45"/>
          <p:cNvCxnSpPr/>
          <p:nvPr/>
        </p:nvCxnSpPr>
        <p:spPr>
          <a:xfrm>
            <a:off x="1552972" y="9293047"/>
            <a:ext cx="0" cy="42691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4">
            <a:extLst>
              <a:ext uri="{FF2B5EF4-FFF2-40B4-BE49-F238E27FC236}">
                <a16:creationId xmlns:a16="http://schemas.microsoft.com/office/drawing/2014/main" id="{5BED223F-747F-44ED-ACB7-D47A9E92F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040" y="280341"/>
            <a:ext cx="2119848" cy="64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2D0"/>
                  </a:outerShdw>
                </a:effectLst>
              </a14:hiddenEffects>
            </a:ext>
          </a:extLst>
        </p:spPr>
        <p:txBody>
          <a:bodyPr vert="horz" wrap="square" lIns="32564" tIns="32564" rIns="32564" bIns="32564" numCol="1" anchor="t" anchorCtr="0" compatLnSpc="1">
            <a:prstTxWarp prst="textNoShape">
              <a:avLst/>
            </a:prstTxWarp>
          </a:bodyPr>
          <a:lstStyle/>
          <a:p>
            <a:pPr defTabSz="81409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000" b="1" dirty="0">
                <a:solidFill>
                  <a:srgbClr val="37ABDA"/>
                </a:solidFill>
                <a:latin typeface="Calibri" pitchFamily="34" charset="0"/>
                <a:cs typeface="Arial" pitchFamily="34" charset="0"/>
              </a:rPr>
              <a:t>LD SERIES</a:t>
            </a:r>
          </a:p>
          <a:p>
            <a:pPr defTabSz="81409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600" b="1" dirty="0">
                <a:solidFill>
                  <a:srgbClr val="37ABDA"/>
                </a:solidFill>
                <a:latin typeface="Calibri" pitchFamily="34" charset="0"/>
                <a:cs typeface="Arial" pitchFamily="34" charset="0"/>
              </a:rPr>
              <a:t>LD1.0/2.0/3.0</a:t>
            </a:r>
            <a:endParaRPr lang="fr-FR" altLang="fr-FR" sz="900" dirty="0">
              <a:solidFill>
                <a:srgbClr val="37ABDA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AutoShape 2">
            <a:extLst>
              <a:ext uri="{FF2B5EF4-FFF2-40B4-BE49-F238E27FC236}">
                <a16:creationId xmlns:a16="http://schemas.microsoft.com/office/drawing/2014/main" id="{69C75426-923E-4BE8-8574-083DF1B021A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1040" y="925060"/>
            <a:ext cx="6255921" cy="18335"/>
          </a:xfrm>
          <a:prstGeom prst="straightConnector1">
            <a:avLst/>
          </a:prstGeom>
          <a:noFill/>
          <a:ln w="25400" algn="ctr">
            <a:solidFill>
              <a:srgbClr val="37ABD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2D0"/>
                  </a:outerShdw>
                </a:effectLst>
              </a14:hiddenEffects>
            </a:ext>
          </a:extLst>
        </p:spPr>
      </p:cxnSp>
      <p:pic>
        <p:nvPicPr>
          <p:cNvPr id="31" name="Picture 2" descr="C:\Users\Lucas CASTELNAU\Desktop\Audiofils15\catalogue\Logo\picto-installation-malentendant.jpg">
            <a:extLst>
              <a:ext uri="{FF2B5EF4-FFF2-40B4-BE49-F238E27FC236}">
                <a16:creationId xmlns:a16="http://schemas.microsoft.com/office/drawing/2014/main" id="{06F8E5D2-C8CB-4F1D-9CB3-B11EA7A22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021" y="429842"/>
            <a:ext cx="397579" cy="39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2">
            <a:extLst>
              <a:ext uri="{FF2B5EF4-FFF2-40B4-BE49-F238E27FC236}">
                <a16:creationId xmlns:a16="http://schemas.microsoft.com/office/drawing/2014/main" id="{2F40D13B-6454-43DF-A718-5E313FC7E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102" y="500269"/>
            <a:ext cx="1559490" cy="443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2D0"/>
                  </a:outerShdw>
                </a:effectLst>
              </a14:hiddenEffects>
            </a:ext>
          </a:extLst>
        </p:spPr>
        <p:txBody>
          <a:bodyPr vert="horz" wrap="square" lIns="32564" tIns="32564" rIns="32564" bIns="32564" numCol="1" anchor="t" anchorCtr="0" compatLnSpc="1">
            <a:prstTxWarp prst="textNoShape">
              <a:avLst/>
            </a:prstTxWarp>
          </a:bodyPr>
          <a:lstStyle/>
          <a:p>
            <a:pPr algn="r" defTabSz="81409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000" dirty="0">
                <a:latin typeface="Calibri" pitchFamily="34" charset="0"/>
                <a:cs typeface="Arial" pitchFamily="34" charset="0"/>
              </a:rPr>
              <a:t>Simple </a:t>
            </a:r>
            <a:r>
              <a:rPr lang="fr-FR" altLang="fr-FR" sz="1000" dirty="0" err="1">
                <a:latin typeface="Calibri" pitchFamily="34" charset="0"/>
                <a:cs typeface="Arial" pitchFamily="34" charset="0"/>
              </a:rPr>
              <a:t>loop</a:t>
            </a:r>
            <a:r>
              <a:rPr lang="fr-FR" altLang="fr-FR" sz="1000" dirty="0">
                <a:latin typeface="Calibri" pitchFamily="34" charset="0"/>
                <a:cs typeface="Arial" pitchFamily="34" charset="0"/>
              </a:rPr>
              <a:t> driver</a:t>
            </a:r>
          </a:p>
          <a:p>
            <a:pPr algn="r" defTabSz="81409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000" dirty="0">
                <a:latin typeface="Calibri" pitchFamily="34" charset="0"/>
                <a:cs typeface="Arial" pitchFamily="34" charset="0"/>
              </a:rPr>
              <a:t>Class D Amplifier</a:t>
            </a:r>
            <a:endParaRPr lang="fr-FR" altLang="fr-FR" sz="1000" dirty="0">
              <a:latin typeface="Arial" pitchFamily="34" charset="0"/>
              <a:cs typeface="Arial" pitchFamily="34" charset="0"/>
            </a:endParaRPr>
          </a:p>
          <a:p>
            <a:pPr algn="r" defTabSz="814090" fontAlgn="base">
              <a:spcBef>
                <a:spcPct val="0"/>
              </a:spcBef>
              <a:spcAft>
                <a:spcPct val="0"/>
              </a:spcAft>
            </a:pPr>
            <a:endParaRPr lang="fr-FR" altLang="fr-FR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7DFFE3AE-8D2F-4BA3-AE5B-2CBAB3601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896598"/>
              </p:ext>
            </p:extLst>
          </p:nvPr>
        </p:nvGraphicFramePr>
        <p:xfrm>
          <a:off x="319721" y="1002304"/>
          <a:ext cx="6255922" cy="78875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98785">
                  <a:extLst>
                    <a:ext uri="{9D8B030D-6E8A-4147-A177-3AD203B41FA5}">
                      <a16:colId xmlns:a16="http://schemas.microsoft.com/office/drawing/2014/main" val="1184214476"/>
                    </a:ext>
                  </a:extLst>
                </a:gridCol>
                <a:gridCol w="1619045">
                  <a:extLst>
                    <a:ext uri="{9D8B030D-6E8A-4147-A177-3AD203B41FA5}">
                      <a16:colId xmlns:a16="http://schemas.microsoft.com/office/drawing/2014/main" val="1323251331"/>
                    </a:ext>
                  </a:extLst>
                </a:gridCol>
                <a:gridCol w="1619046">
                  <a:extLst>
                    <a:ext uri="{9D8B030D-6E8A-4147-A177-3AD203B41FA5}">
                      <a16:colId xmlns:a16="http://schemas.microsoft.com/office/drawing/2014/main" val="3441961248"/>
                    </a:ext>
                  </a:extLst>
                </a:gridCol>
                <a:gridCol w="1619046">
                  <a:extLst>
                    <a:ext uri="{9D8B030D-6E8A-4147-A177-3AD203B41FA5}">
                      <a16:colId xmlns:a16="http://schemas.microsoft.com/office/drawing/2014/main" val="2959349816"/>
                    </a:ext>
                  </a:extLst>
                </a:gridCol>
              </a:tblGrid>
              <a:tr h="246601"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LD1.0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/>
                        <a:t>LD2.0</a:t>
                      </a:r>
                      <a:endParaRPr lang="fr-FR" sz="105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LD3.0</a:t>
                      </a:r>
                      <a:endParaRPr lang="fr-FR" sz="105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680298"/>
                  </a:ext>
                </a:extLst>
              </a:tr>
              <a:tr h="242852"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 err="1" smtClean="0"/>
                        <a:t>Coverage</a:t>
                      </a:r>
                      <a:r>
                        <a:rPr lang="fr-FR" sz="900" b="1" dirty="0" smtClean="0"/>
                        <a:t> surface</a:t>
                      </a:r>
                      <a:endParaRPr lang="fr-FR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250 m² (10*25 m²)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450 m² (15*30 m²)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1000 m² (20*45 m²)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26086"/>
                  </a:ext>
                </a:extLst>
              </a:tr>
              <a:tr h="215036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Power input 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411141"/>
                  </a:ext>
                </a:extLst>
              </a:tr>
              <a:tr h="307992">
                <a:tc>
                  <a:txBody>
                    <a:bodyPr/>
                    <a:lstStyle/>
                    <a:p>
                      <a:pPr algn="l"/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Voltage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100-240Vac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, 50-60Hz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100-240Vac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, 50-60Hz</a:t>
                      </a:r>
                      <a:endParaRPr lang="fr-FR" sz="1000" dirty="0"/>
                    </a:p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100-240Vac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, 50-60Hz</a:t>
                      </a:r>
                      <a:endParaRPr lang="fr-FR" sz="1000" dirty="0"/>
                    </a:p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354206"/>
                  </a:ext>
                </a:extLst>
              </a:tr>
              <a:tr h="560458">
                <a:tc>
                  <a:txBody>
                    <a:bodyPr/>
                    <a:lstStyle/>
                    <a:p>
                      <a:pPr algn="l"/>
                      <a:r>
                        <a:rPr lang="fr-FR" sz="1050" b="1" dirty="0" err="1" smtClean="0">
                          <a:solidFill>
                            <a:schemeClr val="tx1"/>
                          </a:solidFill>
                        </a:rPr>
                        <a:t>Consumption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at </a:t>
                      </a:r>
                      <a:r>
                        <a:rPr lang="fr-FR" sz="1050" b="1" baseline="0" dirty="0" err="1" smtClean="0">
                          <a:solidFill>
                            <a:schemeClr val="tx1"/>
                          </a:solidFill>
                        </a:rPr>
                        <a:t>idle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="1" baseline="0" dirty="0" err="1" smtClean="0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  <a:r>
                        <a:rPr lang="el-GR" sz="1050" b="1" baseline="0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="1" baseline="0" dirty="0" err="1" smtClean="0">
                          <a:solidFill>
                            <a:schemeClr val="tx1"/>
                          </a:solidFill>
                        </a:rPr>
                        <a:t>loop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="1" baseline="0" dirty="0" err="1" smtClean="0">
                          <a:solidFill>
                            <a:schemeClr val="tx1"/>
                          </a:solidFill>
                        </a:rPr>
                        <a:t>connected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9W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 at 230Vac and 25°C ambient </a:t>
                      </a:r>
                      <a:r>
                        <a:rPr lang="fr-FR" sz="1000" baseline="0" dirty="0" err="1" smtClean="0">
                          <a:solidFill>
                            <a:schemeClr val="tx1"/>
                          </a:solidFill>
                        </a:rPr>
                        <a:t>temperature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9W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 at 230Vac and 25°C ambient </a:t>
                      </a:r>
                      <a:r>
                        <a:rPr lang="fr-FR" sz="1000" baseline="0" dirty="0" err="1" smtClean="0">
                          <a:solidFill>
                            <a:schemeClr val="tx1"/>
                          </a:solidFill>
                        </a:rPr>
                        <a:t>temperature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9W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at 230Vac and 25°C ambient </a:t>
                      </a:r>
                      <a:r>
                        <a:rPr lang="fr-FR" sz="1050" baseline="0" dirty="0" err="1" smtClean="0">
                          <a:solidFill>
                            <a:schemeClr val="tx1"/>
                          </a:solidFill>
                        </a:rPr>
                        <a:t>temperature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941236"/>
                  </a:ext>
                </a:extLst>
              </a:tr>
              <a:tr h="403530">
                <a:tc gridSpan="4">
                  <a:txBody>
                    <a:bodyPr/>
                    <a:lstStyle/>
                    <a:p>
                      <a:pPr algn="l"/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Nominal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power </a:t>
                      </a:r>
                      <a:r>
                        <a:rPr lang="fr-FR" sz="1050" b="1" baseline="0" dirty="0" err="1" smtClean="0">
                          <a:solidFill>
                            <a:schemeClr val="tx1"/>
                          </a:solidFill>
                        </a:rPr>
                        <a:t>consum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</a:rPr>
                        <a:t> 25W                                             </a:t>
                      </a: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</a:rPr>
                        <a:t>50W  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                                        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</a:rPr>
                        <a:t>90W</a:t>
                      </a:r>
                    </a:p>
                    <a:p>
                      <a:pPr algn="l"/>
                      <a:r>
                        <a:rPr lang="fr-FR" sz="1050" b="1" baseline="0" dirty="0" err="1" smtClean="0">
                          <a:solidFill>
                            <a:schemeClr val="tx1"/>
                          </a:solidFill>
                        </a:rPr>
                        <a:t>Ption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at 1</a:t>
                      </a:r>
                      <a:r>
                        <a:rPr lang="el-GR" sz="1050" b="1" baseline="0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fr-FR" sz="105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43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698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69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009444"/>
                  </a:ext>
                </a:extLst>
              </a:tr>
              <a:tr h="403530">
                <a:tc>
                  <a:txBody>
                    <a:bodyPr/>
                    <a:lstStyle/>
                    <a:p>
                      <a:pPr algn="l"/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power </a:t>
                      </a:r>
                      <a:r>
                        <a:rPr lang="fr-FR" sz="1050" b="1" baseline="0" dirty="0" err="1" smtClean="0">
                          <a:solidFill>
                            <a:schemeClr val="tx1"/>
                          </a:solidFill>
                        </a:rPr>
                        <a:t>consumption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&lt;250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 VA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&lt;300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 VA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350 VA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588906"/>
                  </a:ext>
                </a:extLst>
              </a:tr>
              <a:tr h="339092">
                <a:tc>
                  <a:txBody>
                    <a:bodyPr/>
                    <a:lstStyle/>
                    <a:p>
                      <a:pPr algn="l"/>
                      <a:r>
                        <a:rPr lang="fr-FR" sz="1050" b="1" dirty="0" err="1"/>
                        <a:t>Connector</a:t>
                      </a:r>
                      <a:r>
                        <a:rPr lang="fr-FR" sz="1050" b="1" dirty="0"/>
                        <a:t>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IEC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 C13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IEC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 C13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IEC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 C13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6330"/>
                  </a:ext>
                </a:extLst>
              </a:tr>
              <a:tr h="269020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Audio</a:t>
                      </a:r>
                      <a:r>
                        <a:rPr lang="fr-FR" sz="1200" b="1" baseline="0" dirty="0" smtClean="0">
                          <a:solidFill>
                            <a:schemeClr val="bg1"/>
                          </a:solidFill>
                        </a:rPr>
                        <a:t> input 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632450"/>
                  </a:ext>
                </a:extLst>
              </a:tr>
              <a:tr h="1031242">
                <a:tc>
                  <a:txBody>
                    <a:bodyPr/>
                    <a:lstStyle/>
                    <a:p>
                      <a:pPr algn="l"/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="1" baseline="0" dirty="0" err="1" smtClean="0">
                          <a:solidFill>
                            <a:schemeClr val="tx1"/>
                          </a:solidFill>
                        </a:rPr>
                        <a:t>channels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="1" baseline="0" dirty="0" err="1" smtClean="0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="1" baseline="0" dirty="0" err="1" smtClean="0">
                          <a:solidFill>
                            <a:schemeClr val="tx1"/>
                          </a:solidFill>
                        </a:rPr>
                        <a:t>separated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="1" baseline="0" dirty="0" err="1" smtClean="0">
                          <a:solidFill>
                            <a:schemeClr val="tx1"/>
                          </a:solidFill>
                        </a:rPr>
                        <a:t>adjustable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gain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1: 70/100V signal (</a:t>
                      </a:r>
                      <a:r>
                        <a:rPr lang="fr-FR" sz="1050" baseline="0" dirty="0" err="1" smtClean="0">
                          <a:solidFill>
                            <a:schemeClr val="tx1"/>
                          </a:solidFill>
                        </a:rPr>
                        <a:t>priority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aseline="0" dirty="0" err="1" smtClean="0">
                          <a:solidFill>
                            <a:schemeClr val="tx1"/>
                          </a:solidFill>
                        </a:rPr>
                        <a:t>dignal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  <a:p>
                      <a:pPr algn="l"/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Input 2: Microphone or line </a:t>
                      </a:r>
                    </a:p>
                    <a:p>
                      <a:pPr algn="l"/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Input 3: Microphone or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1: 70/100V signal (</a:t>
                      </a:r>
                      <a:r>
                        <a:rPr lang="fr-FR" sz="1050" baseline="0" dirty="0" err="1" smtClean="0">
                          <a:solidFill>
                            <a:schemeClr val="tx1"/>
                          </a:solidFill>
                        </a:rPr>
                        <a:t>priority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aseline="0" dirty="0" err="1" smtClean="0">
                          <a:solidFill>
                            <a:schemeClr val="tx1"/>
                          </a:solidFill>
                        </a:rPr>
                        <a:t>dignal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  <a:p>
                      <a:pPr algn="l"/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Input 2: Microphone or line </a:t>
                      </a:r>
                    </a:p>
                    <a:p>
                      <a:pPr algn="l"/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Input 3: Microphone or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1: 70/100V signal (</a:t>
                      </a:r>
                      <a:r>
                        <a:rPr lang="fr-FR" sz="1050" baseline="0" dirty="0" err="1" smtClean="0">
                          <a:solidFill>
                            <a:schemeClr val="tx1"/>
                          </a:solidFill>
                        </a:rPr>
                        <a:t>priority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aseline="0" dirty="0" err="1" smtClean="0">
                          <a:solidFill>
                            <a:schemeClr val="tx1"/>
                          </a:solidFill>
                        </a:rPr>
                        <a:t>dignal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  <a:p>
                      <a:pPr algn="l"/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Input 2: Microphone or line </a:t>
                      </a:r>
                    </a:p>
                    <a:p>
                      <a:pPr algn="l"/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Input 3: Microphone or 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76804"/>
                  </a:ext>
                </a:extLst>
              </a:tr>
              <a:tr h="403530">
                <a:tc>
                  <a:txBody>
                    <a:bodyPr/>
                    <a:lstStyle/>
                    <a:p>
                      <a:pPr algn="l"/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Phantom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="1" baseline="0" dirty="0" err="1" smtClean="0">
                          <a:solidFill>
                            <a:schemeClr val="tx1"/>
                          </a:solidFill>
                        </a:rPr>
                        <a:t>supply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 err="1" smtClean="0">
                          <a:solidFill>
                            <a:schemeClr val="tx1"/>
                          </a:solidFill>
                        </a:rPr>
                        <a:t>Available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on microphone inputs: 12V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 err="1" smtClean="0">
                          <a:solidFill>
                            <a:schemeClr val="tx1"/>
                          </a:solidFill>
                        </a:rPr>
                        <a:t>Avaiblable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on microphone inputs: 12V 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 err="1" smtClean="0">
                          <a:solidFill>
                            <a:schemeClr val="tx1"/>
                          </a:solidFill>
                        </a:rPr>
                        <a:t>Available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on microphone inputs: 12V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045491"/>
                  </a:ext>
                </a:extLst>
              </a:tr>
              <a:tr h="560458">
                <a:tc>
                  <a:txBody>
                    <a:bodyPr/>
                    <a:lstStyle/>
                    <a:p>
                      <a:pPr algn="l"/>
                      <a:r>
                        <a:rPr lang="fr-FR" sz="1050" b="1" dirty="0" err="1" smtClean="0">
                          <a:solidFill>
                            <a:schemeClr val="tx1"/>
                          </a:solidFill>
                        </a:rPr>
                        <a:t>Sensitivity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Microphone: -50 dB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Line: -10 dB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100V: +40 dB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Microphone: -50 dB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Line: -10 dB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100V: +40 dB</a:t>
                      </a:r>
                      <a:endParaRPr lang="fr-FR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Microphone: -50 dB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Line: -10 dB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100V: +40 dB</a:t>
                      </a:r>
                      <a:endParaRPr lang="fr-FR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23371"/>
                  </a:ext>
                </a:extLst>
              </a:tr>
              <a:tr h="560458">
                <a:tc>
                  <a:txBody>
                    <a:bodyPr/>
                    <a:lstStyle/>
                    <a:p>
                      <a:pPr algn="l"/>
                      <a:r>
                        <a:rPr lang="fr-FR" sz="1050" b="1" dirty="0" err="1" smtClean="0">
                          <a:solidFill>
                            <a:schemeClr val="tx1"/>
                          </a:solidFill>
                        </a:rPr>
                        <a:t>Connector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MTSB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terminal block and/or Combo </a:t>
                      </a:r>
                      <a:r>
                        <a:rPr lang="fr-FR" sz="1050" baseline="0" dirty="0" err="1" smtClean="0">
                          <a:solidFill>
                            <a:schemeClr val="tx1"/>
                          </a:solidFill>
                        </a:rPr>
                        <a:t>Neutrik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for input 3 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MTSB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terminal block and/or Combo </a:t>
                      </a:r>
                      <a:r>
                        <a:rPr lang="fr-FR" sz="1050" baseline="0" dirty="0" err="1" smtClean="0">
                          <a:solidFill>
                            <a:schemeClr val="tx1"/>
                          </a:solidFill>
                        </a:rPr>
                        <a:t>Neutrik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for input 3 </a:t>
                      </a:r>
                      <a:endParaRPr lang="fr-FR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MTSB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terminal block and/or Combo </a:t>
                      </a:r>
                      <a:r>
                        <a:rPr lang="fr-FR" sz="1050" baseline="0" dirty="0" err="1" smtClean="0">
                          <a:solidFill>
                            <a:schemeClr val="tx1"/>
                          </a:solidFill>
                        </a:rPr>
                        <a:t>Neutrik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for input 3 </a:t>
                      </a:r>
                      <a:endParaRPr lang="fr-FR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534617"/>
                  </a:ext>
                </a:extLst>
              </a:tr>
              <a:tr h="269020">
                <a:tc>
                  <a:txBody>
                    <a:bodyPr/>
                    <a:lstStyle/>
                    <a:p>
                      <a:pPr algn="l"/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Audio</a:t>
                      </a:r>
                      <a:r>
                        <a:rPr lang="fr-FR" sz="12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200" b="1" baseline="0" dirty="0" err="1" smtClean="0">
                          <a:solidFill>
                            <a:schemeClr val="bg1"/>
                          </a:solidFill>
                        </a:rPr>
                        <a:t>ouput</a:t>
                      </a:r>
                      <a:r>
                        <a:rPr lang="fr-FR" sz="12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837484"/>
                  </a:ext>
                </a:extLst>
              </a:tr>
              <a:tr h="246601">
                <a:tc>
                  <a:txBody>
                    <a:bodyPr/>
                    <a:lstStyle/>
                    <a:p>
                      <a:pPr algn="l"/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Loop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="1" dirty="0" err="1" smtClean="0">
                          <a:solidFill>
                            <a:schemeClr val="tx1"/>
                          </a:solidFill>
                        </a:rPr>
                        <a:t>impedance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050" dirty="0" smtClean="0">
                          <a:solidFill>
                            <a:schemeClr val="tx1"/>
                          </a:solidFill>
                        </a:rPr>
                        <a:t>0.5 Ω </a:t>
                      </a:r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to 3 </a:t>
                      </a:r>
                      <a:r>
                        <a:rPr lang="el-GR" sz="1050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050" dirty="0" smtClean="0">
                          <a:solidFill>
                            <a:schemeClr val="tx1"/>
                          </a:solidFill>
                        </a:rPr>
                        <a:t>0.5 Ω </a:t>
                      </a:r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to 3 </a:t>
                      </a:r>
                      <a:r>
                        <a:rPr lang="el-GR" sz="1050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050" dirty="0" smtClean="0">
                          <a:solidFill>
                            <a:schemeClr val="tx1"/>
                          </a:solidFill>
                        </a:rPr>
                        <a:t>0.5 Ω </a:t>
                      </a:r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to 3 </a:t>
                      </a:r>
                      <a:r>
                        <a:rPr lang="el-GR" sz="1050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659214"/>
                  </a:ext>
                </a:extLst>
              </a:tr>
              <a:tr h="312059">
                <a:tc>
                  <a:txBody>
                    <a:bodyPr/>
                    <a:lstStyle/>
                    <a:p>
                      <a:pPr algn="l"/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="1" baseline="0" dirty="0" err="1" smtClean="0">
                          <a:solidFill>
                            <a:schemeClr val="tx1"/>
                          </a:solidFill>
                        </a:rPr>
                        <a:t>ouput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="1" baseline="0" dirty="0" err="1" smtClean="0">
                          <a:solidFill>
                            <a:schemeClr val="tx1"/>
                          </a:solidFill>
                        </a:rPr>
                        <a:t>current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Arms, 7 </a:t>
                      </a:r>
                      <a:r>
                        <a:rPr lang="fr-FR" sz="1050" baseline="0" dirty="0" err="1" smtClean="0">
                          <a:solidFill>
                            <a:schemeClr val="tx1"/>
                          </a:solidFill>
                        </a:rPr>
                        <a:t>Apeak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                        7.5 Arms, 10Apeak                     10 Arms, 14Apeak 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365925"/>
                  </a:ext>
                </a:extLst>
              </a:tr>
              <a:tr h="403530">
                <a:tc>
                  <a:txBody>
                    <a:bodyPr/>
                    <a:lstStyle/>
                    <a:p>
                      <a:pPr algn="l"/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output voltage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aseline="0" dirty="0" err="1" smtClean="0">
                          <a:solidFill>
                            <a:schemeClr val="tx1"/>
                          </a:solidFill>
                        </a:rPr>
                        <a:t>Vrms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, 48 </a:t>
                      </a:r>
                      <a:r>
                        <a:rPr lang="fr-FR" sz="1050" baseline="0" dirty="0" err="1" smtClean="0">
                          <a:solidFill>
                            <a:schemeClr val="tx1"/>
                          </a:solidFill>
                        </a:rPr>
                        <a:t>Vpeak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aseline="0" dirty="0" err="1" smtClean="0">
                          <a:solidFill>
                            <a:schemeClr val="tx1"/>
                          </a:solidFill>
                        </a:rPr>
                        <a:t>Vrms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, 48 </a:t>
                      </a:r>
                      <a:r>
                        <a:rPr lang="fr-FR" sz="1050" baseline="0" dirty="0" err="1" smtClean="0">
                          <a:solidFill>
                            <a:schemeClr val="tx1"/>
                          </a:solidFill>
                        </a:rPr>
                        <a:t>Vpeak</a:t>
                      </a:r>
                      <a:endParaRPr lang="fr-FR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aseline="0" dirty="0" err="1" smtClean="0">
                          <a:solidFill>
                            <a:schemeClr val="tx1"/>
                          </a:solidFill>
                        </a:rPr>
                        <a:t>Vrms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, 48 </a:t>
                      </a:r>
                      <a:r>
                        <a:rPr lang="fr-FR" sz="1050" baseline="0" dirty="0" err="1" smtClean="0">
                          <a:solidFill>
                            <a:schemeClr val="tx1"/>
                          </a:solidFill>
                        </a:rPr>
                        <a:t>Vpeak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203619"/>
                  </a:ext>
                </a:extLst>
              </a:tr>
              <a:tr h="403530">
                <a:tc>
                  <a:txBody>
                    <a:bodyPr/>
                    <a:lstStyle/>
                    <a:p>
                      <a:pPr algn="l"/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THD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&lt;O.5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% at nominal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</a:rPr>
                        <a:t>ouput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current, 1</a:t>
                      </a:r>
                      <a:r>
                        <a:rPr lang="el-GR" sz="1050" b="0" baseline="0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="0" baseline="0" dirty="0" err="1" smtClean="0">
                          <a:solidFill>
                            <a:schemeClr val="tx1"/>
                          </a:solidFill>
                        </a:rPr>
                        <a:t>loop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</a:rPr>
                        <a:t>, -3 dB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&lt;O.5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% at nominal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</a:rPr>
                        <a:t>ouput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current, 1</a:t>
                      </a:r>
                      <a:r>
                        <a:rPr lang="el-GR" sz="1050" b="0" baseline="0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="0" baseline="0" dirty="0" err="1" smtClean="0">
                          <a:solidFill>
                            <a:schemeClr val="tx1"/>
                          </a:solidFill>
                        </a:rPr>
                        <a:t>loop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</a:rPr>
                        <a:t>, -3 dB</a:t>
                      </a:r>
                      <a:endParaRPr lang="fr-FR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&lt;O.5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% at nominal </a:t>
                      </a:r>
                      <a:r>
                        <a:rPr lang="en-US" sz="1050" baseline="0" dirty="0" err="1" smtClean="0">
                          <a:solidFill>
                            <a:schemeClr val="tx1"/>
                          </a:solidFill>
                        </a:rPr>
                        <a:t>ouput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current, 1</a:t>
                      </a:r>
                      <a:r>
                        <a:rPr lang="el-GR" sz="1050" b="0" baseline="0" dirty="0" smtClean="0">
                          <a:solidFill>
                            <a:schemeClr val="tx1"/>
                          </a:solidFill>
                        </a:rPr>
                        <a:t>Ω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="0" baseline="0" dirty="0" err="1" smtClean="0">
                          <a:solidFill>
                            <a:schemeClr val="tx1"/>
                          </a:solidFill>
                        </a:rPr>
                        <a:t>loop</a:t>
                      </a:r>
                      <a:r>
                        <a:rPr lang="fr-FR" sz="1050" b="0" baseline="0" dirty="0" smtClean="0">
                          <a:solidFill>
                            <a:schemeClr val="tx1"/>
                          </a:solidFill>
                        </a:rPr>
                        <a:t>, -3 dB</a:t>
                      </a:r>
                      <a:endParaRPr lang="fr-FR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769778"/>
                  </a:ext>
                </a:extLst>
              </a:tr>
              <a:tr h="439317">
                <a:tc>
                  <a:txBody>
                    <a:bodyPr/>
                    <a:lstStyle/>
                    <a:p>
                      <a:pPr algn="l"/>
                      <a:r>
                        <a:rPr lang="fr-FR" sz="1050" b="1" dirty="0" err="1" smtClean="0">
                          <a:solidFill>
                            <a:schemeClr val="tx1"/>
                          </a:solidFill>
                        </a:rPr>
                        <a:t>Bandwidth</a:t>
                      </a:r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50" dirty="0" smtClean="0">
                          <a:solidFill>
                            <a:schemeClr val="tx1"/>
                          </a:solidFill>
                        </a:rPr>
                        <a:t>80 Hz to 9.5 kHz, -3 dB</a:t>
                      </a:r>
                      <a:endParaRPr lang="fr-FR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50" dirty="0" smtClean="0">
                          <a:solidFill>
                            <a:schemeClr val="tx1"/>
                          </a:solidFill>
                        </a:rPr>
                        <a:t>80 Hz to 9.5 kHz, -3 dB</a:t>
                      </a:r>
                      <a:endParaRPr lang="fr-FR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50" dirty="0" smtClean="0">
                          <a:solidFill>
                            <a:schemeClr val="tx1"/>
                          </a:solidFill>
                        </a:rPr>
                        <a:t>80 Hz to 9.5 kHz, -3 dB</a:t>
                      </a:r>
                      <a:endParaRPr lang="fr-FR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879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25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ZoneTexte 42">
            <a:extLst>
              <a:ext uri="{FF2B5EF4-FFF2-40B4-BE49-F238E27FC236}">
                <a16:creationId xmlns:a16="http://schemas.microsoft.com/office/drawing/2014/main" id="{F809CF21-0DAB-0A43-85F5-9197A32A40AA}"/>
              </a:ext>
            </a:extLst>
          </p:cNvPr>
          <p:cNvSpPr txBox="1"/>
          <p:nvPr/>
        </p:nvSpPr>
        <p:spPr>
          <a:xfrm>
            <a:off x="1753667" y="9253516"/>
            <a:ext cx="27020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contact@opus-technologies.fr</a:t>
            </a:r>
          </a:p>
          <a:p>
            <a:r>
              <a:rPr lang="fr-FR" sz="1050" dirty="0"/>
              <a:t>www.opus-technologies.fr</a:t>
            </a:r>
          </a:p>
          <a:p>
            <a:r>
              <a:rPr lang="fr-FR" sz="1050" dirty="0"/>
              <a:t>Phone: (+33)9.81.24.00.06</a:t>
            </a:r>
          </a:p>
          <a:p>
            <a:pPr algn="ctr"/>
            <a:endParaRPr lang="fr-FR" sz="1050" dirty="0"/>
          </a:p>
        </p:txBody>
      </p:sp>
      <p:pic>
        <p:nvPicPr>
          <p:cNvPr id="44" name="Imag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65" y="9307836"/>
            <a:ext cx="1547913" cy="464374"/>
          </a:xfrm>
          <a:prstGeom prst="rect">
            <a:avLst/>
          </a:prstGeom>
        </p:spPr>
      </p:pic>
      <p:pic>
        <p:nvPicPr>
          <p:cNvPr id="45" name="Picture 2" descr="RÃ©sultat de recherche d'images pour &quot;made in france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182" y="9253577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" name="Connecteur droit 45"/>
          <p:cNvCxnSpPr/>
          <p:nvPr/>
        </p:nvCxnSpPr>
        <p:spPr>
          <a:xfrm>
            <a:off x="1734322" y="9363498"/>
            <a:ext cx="0" cy="35305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au 30">
            <a:extLst>
              <a:ext uri="{FF2B5EF4-FFF2-40B4-BE49-F238E27FC236}">
                <a16:creationId xmlns:a16="http://schemas.microsoft.com/office/drawing/2014/main" id="{A3365A14-5019-4893-A722-BBEA8D279A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292473"/>
              </p:ext>
            </p:extLst>
          </p:nvPr>
        </p:nvGraphicFramePr>
        <p:xfrm>
          <a:off x="192259" y="1414987"/>
          <a:ext cx="6395226" cy="739039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29933">
                  <a:extLst>
                    <a:ext uri="{9D8B030D-6E8A-4147-A177-3AD203B41FA5}">
                      <a16:colId xmlns:a16="http://schemas.microsoft.com/office/drawing/2014/main" val="1410467086"/>
                    </a:ext>
                  </a:extLst>
                </a:gridCol>
                <a:gridCol w="1655097">
                  <a:extLst>
                    <a:ext uri="{9D8B030D-6E8A-4147-A177-3AD203B41FA5}">
                      <a16:colId xmlns:a16="http://schemas.microsoft.com/office/drawing/2014/main" val="1644312861"/>
                    </a:ext>
                  </a:extLst>
                </a:gridCol>
                <a:gridCol w="1655098">
                  <a:extLst>
                    <a:ext uri="{9D8B030D-6E8A-4147-A177-3AD203B41FA5}">
                      <a16:colId xmlns:a16="http://schemas.microsoft.com/office/drawing/2014/main" val="3939197970"/>
                    </a:ext>
                  </a:extLst>
                </a:gridCol>
                <a:gridCol w="1655098">
                  <a:extLst>
                    <a:ext uri="{9D8B030D-6E8A-4147-A177-3AD203B41FA5}">
                      <a16:colId xmlns:a16="http://schemas.microsoft.com/office/drawing/2014/main" val="1601946467"/>
                    </a:ext>
                  </a:extLst>
                </a:gridCol>
              </a:tblGrid>
              <a:tr h="216794">
                <a:tc gridSpan="4"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Slave</a:t>
                      </a:r>
                      <a:r>
                        <a:rPr lang="fr-FR" sz="1200" b="1" baseline="0" dirty="0" smtClean="0">
                          <a:solidFill>
                            <a:schemeClr val="bg1"/>
                          </a:solidFill>
                        </a:rPr>
                        <a:t> Amplifier 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43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698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69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380848"/>
                  </a:ext>
                </a:extLst>
              </a:tr>
              <a:tr h="451653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/ outputs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One input, one direct output and one 90°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dephased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 output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One input, one direct output and one 90°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dephased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 output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One input, one direct output and one 90°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dephased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 output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932189"/>
                  </a:ext>
                </a:extLst>
              </a:tr>
              <a:tr h="221651">
                <a:tc>
                  <a:txBody>
                    <a:bodyPr/>
                    <a:lstStyle/>
                    <a:p>
                      <a:r>
                        <a:rPr lang="fr-FR" sz="1050" b="1" dirty="0" err="1" smtClean="0">
                          <a:solidFill>
                            <a:schemeClr val="tx1"/>
                          </a:solidFill>
                        </a:rPr>
                        <a:t>Connectors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Jack 6.35 mm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Jack 6.35 mm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Jack 6.35 mm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945155"/>
                  </a:ext>
                </a:extLst>
              </a:tr>
              <a:tr h="216794">
                <a:tc>
                  <a:txBody>
                    <a:bodyPr/>
                    <a:lstStyle/>
                    <a:p>
                      <a:r>
                        <a:rPr lang="fr-FR" sz="1200" b="1" dirty="0" err="1" smtClean="0">
                          <a:solidFill>
                            <a:schemeClr val="bg1"/>
                          </a:solidFill>
                        </a:rPr>
                        <a:t>LEDs</a:t>
                      </a:r>
                      <a:r>
                        <a:rPr lang="fr-FR" sz="12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200" b="1" baseline="0" dirty="0" err="1" smtClean="0">
                          <a:solidFill>
                            <a:schemeClr val="bg1"/>
                          </a:solidFill>
                        </a:rPr>
                        <a:t>indicator</a:t>
                      </a:r>
                      <a:r>
                        <a:rPr lang="fr-FR" sz="12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/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355951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« Power »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Switched on when module powered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Switched on when module powered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Switched on when module powered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364901"/>
                  </a:ext>
                </a:extLst>
              </a:tr>
              <a:tr h="198727">
                <a:tc gridSpan="4"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« </a:t>
                      </a:r>
                      <a:r>
                        <a:rPr lang="fr-FR" sz="1050" b="1" dirty="0" err="1" smtClean="0">
                          <a:solidFill>
                            <a:schemeClr val="tx1"/>
                          </a:solidFill>
                        </a:rPr>
                        <a:t>Protect</a:t>
                      </a:r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 »                         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Switched on when signal clipping, too high temperature reached or in case of loop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failure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43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698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69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129366"/>
                  </a:ext>
                </a:extLst>
              </a:tr>
              <a:tr h="389445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« Loop »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Switched on when the loop is in working conditions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Switched on when the loop is in working conditions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Switched on when </a:t>
                      </a:r>
                      <a:r>
                        <a:rPr lang="en-US" sz="1050" dirty="0" err="1" smtClean="0">
                          <a:solidFill>
                            <a:schemeClr val="tx1"/>
                          </a:solidFill>
                        </a:rPr>
                        <a:t>theloop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 is in working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conditions</a:t>
                      </a:r>
                      <a:endParaRPr lang="fr-FR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103081"/>
                  </a:ext>
                </a:extLst>
              </a:tr>
              <a:tr h="578116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« Clip »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Switched on when slave input level is too high or slave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amplifier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is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faulty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Switched on when slave input level is too high or slave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amplifier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is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faulty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Switched on when slave input level is too high or slave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amplifier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is faulty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375764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Vu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="1" baseline="0" dirty="0" err="1" smtClean="0">
                          <a:solidFill>
                            <a:schemeClr val="tx1"/>
                          </a:solidFill>
                        </a:rPr>
                        <a:t>meters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« Input »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Input signal level after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adjustement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Input signal level after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adjustement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Input signal level after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adjustement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056778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Vu-</a:t>
                      </a:r>
                      <a:r>
                        <a:rPr lang="fr-FR" sz="1050" b="1" dirty="0" err="1" smtClean="0">
                          <a:solidFill>
                            <a:schemeClr val="tx1"/>
                          </a:solidFill>
                        </a:rPr>
                        <a:t>meters</a:t>
                      </a:r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 « output »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Percentage of maximum current drawn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Percentage of maximum current drawn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Percentage of maximum current drawn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611693"/>
                  </a:ext>
                </a:extLst>
              </a:tr>
              <a:tr h="325190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bg1"/>
                          </a:solidFill>
                        </a:rPr>
                        <a:t>NO/NC fault relay synthesis (contact closed once one fault is detected)</a:t>
                      </a:r>
                      <a:endParaRPr lang="fr-FR" sz="105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736410"/>
                  </a:ext>
                </a:extLst>
              </a:tr>
              <a:tr h="198727">
                <a:tc>
                  <a:txBody>
                    <a:bodyPr/>
                    <a:lstStyle/>
                    <a:p>
                      <a:r>
                        <a:rPr lang="fr-FR" sz="1050" b="1" dirty="0" err="1" smtClean="0">
                          <a:solidFill>
                            <a:schemeClr val="tx1"/>
                          </a:solidFill>
                        </a:rPr>
                        <a:t>Detected</a:t>
                      </a:r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="1" dirty="0" err="1" smtClean="0">
                          <a:solidFill>
                            <a:schemeClr val="tx1"/>
                          </a:solidFill>
                        </a:rPr>
                        <a:t>faults</a:t>
                      </a:r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Too high temperature raised and loop failure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Too high temperature raised and loop failure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Too high temperature raised and loop failure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827256"/>
                  </a:ext>
                </a:extLst>
              </a:tr>
              <a:tr h="394733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Maximum </a:t>
                      </a:r>
                      <a:r>
                        <a:rPr lang="fr-FR" sz="1050" b="1" dirty="0" err="1" smtClean="0">
                          <a:solidFill>
                            <a:schemeClr val="tx1"/>
                          </a:solidFill>
                        </a:rPr>
                        <a:t>electrical</a:t>
                      </a:r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 rating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0.5A/125Vac or 1A/24Vdc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0.5A/125Vac or 1A/24Vdc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0.5A/125Vac or 1A/24Vdc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177766"/>
                  </a:ext>
                </a:extLst>
              </a:tr>
              <a:tr h="198727">
                <a:tc>
                  <a:txBody>
                    <a:bodyPr/>
                    <a:lstStyle/>
                    <a:p>
                      <a:r>
                        <a:rPr lang="fr-FR" sz="1050" b="1" dirty="0" err="1" smtClean="0">
                          <a:solidFill>
                            <a:schemeClr val="tx1"/>
                          </a:solidFill>
                        </a:rPr>
                        <a:t>Connector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MTSB terminal block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MTSB terminal block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MTSB terminal block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729236"/>
                  </a:ext>
                </a:extLst>
              </a:tr>
              <a:tr h="198727"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General 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308893"/>
                  </a:ext>
                </a:extLst>
              </a:tr>
              <a:tr h="198727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Protections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Over current, over temperature, short circuit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Over current, over temperature, short circuit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Over current, over temperature, short circuit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513553"/>
                  </a:ext>
                </a:extLst>
              </a:tr>
              <a:tr h="198727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Operating </a:t>
                      </a:r>
                      <a:r>
                        <a:rPr lang="fr-FR" sz="1050" b="1" dirty="0" err="1" smtClean="0">
                          <a:solidFill>
                            <a:schemeClr val="tx1"/>
                          </a:solidFill>
                        </a:rPr>
                        <a:t>temperatur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0 to + 45°C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0 to + 45°C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0 to + 45°C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810773"/>
                  </a:ext>
                </a:extLst>
              </a:tr>
              <a:tr h="198727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Storage </a:t>
                      </a:r>
                      <a:r>
                        <a:rPr lang="fr-FR" sz="1050" b="1" dirty="0" err="1" smtClean="0">
                          <a:solidFill>
                            <a:schemeClr val="tx1"/>
                          </a:solidFill>
                        </a:rPr>
                        <a:t>temperature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-30 to +70°C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-30 to +70°C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-30 to +70°C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198806"/>
                  </a:ext>
                </a:extLst>
              </a:tr>
              <a:tr h="198727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Size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42x200x215 mm / 1.6x7.9x8.5 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</a:rPr>
                        <a:t>inch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42x200x215 mm / 1.6x7.9x8.5 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</a:rPr>
                        <a:t>inch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42x200x215 mm / 1.6x7.9x8.5 </a:t>
                      </a:r>
                      <a:r>
                        <a:rPr lang="fr-FR" sz="1000" dirty="0" err="1" smtClean="0">
                          <a:solidFill>
                            <a:schemeClr val="tx1"/>
                          </a:solidFill>
                        </a:rPr>
                        <a:t>inch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03418"/>
                  </a:ext>
                </a:extLst>
              </a:tr>
              <a:tr h="198727">
                <a:tc>
                  <a:txBody>
                    <a:bodyPr/>
                    <a:lstStyle/>
                    <a:p>
                      <a:r>
                        <a:rPr lang="fr-FR" sz="1050" b="1" dirty="0" err="1" smtClean="0">
                          <a:solidFill>
                            <a:schemeClr val="tx1"/>
                          </a:solidFill>
                        </a:rPr>
                        <a:t>Weight</a:t>
                      </a:r>
                      <a:r>
                        <a:rPr lang="fr-FR" sz="105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1,56kg /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 3,43Ibs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1,56kg / 3,43Ibs 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1,56kg / 3,43Ibs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819125"/>
                  </a:ext>
                </a:extLst>
              </a:tr>
            </a:tbl>
          </a:graphicData>
        </a:graphic>
      </p:graphicFrame>
      <p:graphicFrame>
        <p:nvGraphicFramePr>
          <p:cNvPr id="32" name="Tableau 31">
            <a:extLst>
              <a:ext uri="{FF2B5EF4-FFF2-40B4-BE49-F238E27FC236}">
                <a16:creationId xmlns:a16="http://schemas.microsoft.com/office/drawing/2014/main" id="{2FF3C413-A7C4-4793-A300-7F24669A7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810913"/>
              </p:ext>
            </p:extLst>
          </p:nvPr>
        </p:nvGraphicFramePr>
        <p:xfrm>
          <a:off x="179663" y="204548"/>
          <a:ext cx="6420418" cy="25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565">
                  <a:extLst>
                    <a:ext uri="{9D8B030D-6E8A-4147-A177-3AD203B41FA5}">
                      <a16:colId xmlns:a16="http://schemas.microsoft.com/office/drawing/2014/main" val="2294848584"/>
                    </a:ext>
                  </a:extLst>
                </a:gridCol>
                <a:gridCol w="1661617">
                  <a:extLst>
                    <a:ext uri="{9D8B030D-6E8A-4147-A177-3AD203B41FA5}">
                      <a16:colId xmlns:a16="http://schemas.microsoft.com/office/drawing/2014/main" val="2793475544"/>
                    </a:ext>
                  </a:extLst>
                </a:gridCol>
                <a:gridCol w="1661618">
                  <a:extLst>
                    <a:ext uri="{9D8B030D-6E8A-4147-A177-3AD203B41FA5}">
                      <a16:colId xmlns:a16="http://schemas.microsoft.com/office/drawing/2014/main" val="890838438"/>
                    </a:ext>
                  </a:extLst>
                </a:gridCol>
                <a:gridCol w="1661618">
                  <a:extLst>
                    <a:ext uri="{9D8B030D-6E8A-4147-A177-3AD203B41FA5}">
                      <a16:colId xmlns:a16="http://schemas.microsoft.com/office/drawing/2014/main" val="2211848492"/>
                    </a:ext>
                  </a:extLst>
                </a:gridCol>
              </a:tblGrid>
              <a:tr h="226808">
                <a:tc>
                  <a:txBody>
                    <a:bodyPr/>
                    <a:lstStyle/>
                    <a:p>
                      <a:pPr algn="ctr"/>
                      <a:endParaRPr lang="fr-FR" sz="105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bg1"/>
                          </a:solidFill>
                        </a:rPr>
                        <a:t>LD1.0</a:t>
                      </a:r>
                      <a:endParaRPr lang="fr-FR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bg1"/>
                          </a:solidFill>
                        </a:rPr>
                        <a:t>LD2.0</a:t>
                      </a:r>
                    </a:p>
                  </a:txBody>
                  <a:tcPr>
                    <a:solidFill>
                      <a:srgbClr val="37AB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bg1"/>
                          </a:solidFill>
                        </a:rPr>
                        <a:t>LD3.0</a:t>
                      </a:r>
                    </a:p>
                  </a:txBody>
                  <a:tcPr>
                    <a:solidFill>
                      <a:srgbClr val="37AB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480901"/>
                  </a:ext>
                </a:extLst>
              </a:tr>
            </a:tbl>
          </a:graphicData>
        </a:graphic>
      </p:graphicFrame>
      <p:graphicFrame>
        <p:nvGraphicFramePr>
          <p:cNvPr id="33" name="Tableau 32">
            <a:extLst>
              <a:ext uri="{FF2B5EF4-FFF2-40B4-BE49-F238E27FC236}">
                <a16:creationId xmlns:a16="http://schemas.microsoft.com/office/drawing/2014/main" id="{F9A079AE-C598-4344-B7F3-6F0C2D4E7E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011920"/>
              </p:ext>
            </p:extLst>
          </p:nvPr>
        </p:nvGraphicFramePr>
        <p:xfrm>
          <a:off x="192259" y="395473"/>
          <a:ext cx="6376883" cy="10287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36250">
                  <a:extLst>
                    <a:ext uri="{9D8B030D-6E8A-4147-A177-3AD203B41FA5}">
                      <a16:colId xmlns:a16="http://schemas.microsoft.com/office/drawing/2014/main" val="2828847355"/>
                    </a:ext>
                  </a:extLst>
                </a:gridCol>
                <a:gridCol w="1646877">
                  <a:extLst>
                    <a:ext uri="{9D8B030D-6E8A-4147-A177-3AD203B41FA5}">
                      <a16:colId xmlns:a16="http://schemas.microsoft.com/office/drawing/2014/main" val="1950782341"/>
                    </a:ext>
                  </a:extLst>
                </a:gridCol>
                <a:gridCol w="1646878">
                  <a:extLst>
                    <a:ext uri="{9D8B030D-6E8A-4147-A177-3AD203B41FA5}">
                      <a16:colId xmlns:a16="http://schemas.microsoft.com/office/drawing/2014/main" val="2352082024"/>
                    </a:ext>
                  </a:extLst>
                </a:gridCol>
                <a:gridCol w="1646878">
                  <a:extLst>
                    <a:ext uri="{9D8B030D-6E8A-4147-A177-3AD203B41FA5}">
                      <a16:colId xmlns:a16="http://schemas.microsoft.com/office/drawing/2014/main" val="4250104980"/>
                    </a:ext>
                  </a:extLst>
                </a:gridCol>
              </a:tblGrid>
              <a:tr h="216024">
                <a:tc gridSpan="4"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bg1"/>
                          </a:solidFill>
                        </a:rPr>
                        <a:t>Audio</a:t>
                      </a:r>
                      <a:r>
                        <a:rPr lang="fr-FR" sz="1200" b="1" baseline="0" dirty="0" smtClean="0">
                          <a:solidFill>
                            <a:schemeClr val="bg1"/>
                          </a:solidFill>
                        </a:rPr>
                        <a:t> output </a:t>
                      </a:r>
                      <a:endParaRPr lang="fr-FR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37AB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43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698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698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171402"/>
                  </a:ext>
                </a:extLst>
              </a:tr>
              <a:tr h="215851">
                <a:tc>
                  <a:txBody>
                    <a:bodyPr/>
                    <a:lstStyle/>
                    <a:p>
                      <a:r>
                        <a:rPr lang="fr-FR" sz="1050" b="1" dirty="0" err="1" smtClean="0">
                          <a:solidFill>
                            <a:schemeClr val="tx1"/>
                          </a:solidFill>
                        </a:rPr>
                        <a:t>Dynamic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&gt;36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&gt;36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fr-F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&gt;36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 dB</a:t>
                      </a:r>
                      <a:endParaRPr lang="fr-F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719149"/>
                  </a:ext>
                </a:extLst>
              </a:tr>
              <a:tr h="215851">
                <a:tc>
                  <a:txBody>
                    <a:bodyPr/>
                    <a:lstStyle/>
                    <a:p>
                      <a:r>
                        <a:rPr lang="fr-FR" sz="1050" b="1" dirty="0" err="1" smtClean="0">
                          <a:solidFill>
                            <a:schemeClr val="tx1"/>
                          </a:solidFill>
                        </a:rPr>
                        <a:t>Metal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050" b="1" baseline="0" dirty="0" err="1" smtClean="0">
                          <a:solidFill>
                            <a:schemeClr val="tx1"/>
                          </a:solidFill>
                        </a:rPr>
                        <a:t>loss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correction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 to 3dB per octave filter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 to 3dB per octave filter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0 to 3dB per octave filter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515043"/>
                  </a:ext>
                </a:extLst>
              </a:tr>
              <a:tr h="215851">
                <a:tc>
                  <a:txBody>
                    <a:bodyPr/>
                    <a:lstStyle/>
                    <a:p>
                      <a:r>
                        <a:rPr lang="fr-FR" sz="1050" b="1" dirty="0" err="1" smtClean="0">
                          <a:solidFill>
                            <a:schemeClr val="tx1"/>
                          </a:solidFill>
                        </a:rPr>
                        <a:t>Connector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0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MTSBA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 terminal block 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MTSBA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 terminal block 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MTSBA</a:t>
                      </a:r>
                      <a:r>
                        <a:rPr lang="fr-FR" sz="1000" baseline="0" dirty="0" smtClean="0">
                          <a:solidFill>
                            <a:schemeClr val="tx1"/>
                          </a:solidFill>
                        </a:rPr>
                        <a:t> terminal block 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681013"/>
                  </a:ext>
                </a:extLst>
              </a:tr>
            </a:tbl>
          </a:graphicData>
        </a:graphic>
      </p:graphicFrame>
      <p:cxnSp>
        <p:nvCxnSpPr>
          <p:cNvPr id="9" name="Connecteur droit 8"/>
          <p:cNvCxnSpPr/>
          <p:nvPr/>
        </p:nvCxnSpPr>
        <p:spPr>
          <a:xfrm>
            <a:off x="0" y="9129464"/>
            <a:ext cx="6895364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0944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3112</TotalTime>
  <Words>1237</Words>
  <Application>Microsoft Office PowerPoint</Application>
  <PresentationFormat>Format A4 (210 x 297 mm)</PresentationFormat>
  <Paragraphs>258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Lucas CASTELNAU</dc:creator>
  <cp:lastModifiedBy>Audiofils 1</cp:lastModifiedBy>
  <cp:revision>93</cp:revision>
  <cp:lastPrinted>2022-06-20T12:05:54Z</cp:lastPrinted>
  <dcterms:created xsi:type="dcterms:W3CDTF">2018-02-21T13:47:47Z</dcterms:created>
  <dcterms:modified xsi:type="dcterms:W3CDTF">2022-06-20T13:58:02Z</dcterms:modified>
</cp:coreProperties>
</file>