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61" r:id="rId3"/>
  </p:sldIdLst>
  <p:sldSz cx="7704138" cy="1083786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9" userDrawn="1">
          <p15:clr>
            <a:srgbClr val="A4A3A4"/>
          </p15:clr>
        </p15:guide>
        <p15:guide id="2" pos="17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ABDA"/>
    <a:srgbClr val="E5EBE1"/>
    <a:srgbClr val="272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5" autoAdjust="0"/>
    <p:restoredTop sz="94650"/>
  </p:normalViewPr>
  <p:slideViewPr>
    <p:cSldViewPr>
      <p:cViewPr varScale="1">
        <p:scale>
          <a:sx n="70" d="100"/>
          <a:sy n="70" d="100"/>
        </p:scale>
        <p:origin x="3054" y="60"/>
      </p:cViewPr>
      <p:guideLst>
        <p:guide orient="horz" pos="6589"/>
        <p:guide pos="1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46DB1-EA09-4D9A-9115-E9548ABE844F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76450" y="744538"/>
            <a:ext cx="26447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07F33-6F3F-4C7D-B915-1EE3B8796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50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7812" y="3366763"/>
            <a:ext cx="6548517" cy="232311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55622" y="6141456"/>
            <a:ext cx="5392897" cy="27696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E84-3E4A-47C4-BA52-E5C42BA0534E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B94E-EEA6-4164-9783-BEDD568E6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41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E84-3E4A-47C4-BA52-E5C42BA0534E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B94E-EEA6-4164-9783-BEDD568E6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93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706747" y="707473"/>
            <a:ext cx="1459238" cy="150500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5019" y="707473"/>
            <a:ext cx="4253326" cy="1505007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E84-3E4A-47C4-BA52-E5C42BA0534E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B94E-EEA6-4164-9783-BEDD568E6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2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E84-3E4A-47C4-BA52-E5C42BA0534E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B94E-EEA6-4164-9783-BEDD568E6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43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8575" y="6964331"/>
            <a:ext cx="6548517" cy="215252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575" y="4593549"/>
            <a:ext cx="6548517" cy="23707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E84-3E4A-47C4-BA52-E5C42BA0534E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B94E-EEA6-4164-9783-BEDD568E6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52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5020" y="4116884"/>
            <a:ext cx="2855613" cy="11640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309035" y="4116884"/>
            <a:ext cx="2856951" cy="11640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E84-3E4A-47C4-BA52-E5C42BA0534E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B94E-EEA6-4164-9783-BEDD568E6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8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207" y="434017"/>
            <a:ext cx="6933724" cy="180631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5208" y="2425977"/>
            <a:ext cx="3403999" cy="10110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5208" y="3437008"/>
            <a:ext cx="3403999" cy="62443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913596" y="2425977"/>
            <a:ext cx="3405336" cy="10110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913596" y="3437008"/>
            <a:ext cx="3405336" cy="62443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E84-3E4A-47C4-BA52-E5C42BA0534E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B94E-EEA6-4164-9783-BEDD568E6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81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E84-3E4A-47C4-BA52-E5C42BA0534E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B94E-EEA6-4164-9783-BEDD568E6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06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E84-3E4A-47C4-BA52-E5C42BA0534E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B94E-EEA6-4164-9783-BEDD568E6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59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207" y="431508"/>
            <a:ext cx="2534608" cy="18364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2105" y="431508"/>
            <a:ext cx="4306827" cy="92498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5207" y="2267924"/>
            <a:ext cx="2534608" cy="74134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E84-3E4A-47C4-BA52-E5C42BA0534E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B94E-EEA6-4164-9783-BEDD568E6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51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0066" y="7586504"/>
            <a:ext cx="4622483" cy="8956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10066" y="968383"/>
            <a:ext cx="4622483" cy="65027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0066" y="8482134"/>
            <a:ext cx="4622483" cy="12719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5E84-3E4A-47C4-BA52-E5C42BA0534E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B94E-EEA6-4164-9783-BEDD568E6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70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85207" y="434017"/>
            <a:ext cx="6933724" cy="1806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5207" y="2528835"/>
            <a:ext cx="6933724" cy="7152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85207" y="10045094"/>
            <a:ext cx="1797632" cy="577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35E84-3E4A-47C4-BA52-E5C42BA0534E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32247" y="10045094"/>
            <a:ext cx="2439644" cy="577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521299" y="10045094"/>
            <a:ext cx="1797632" cy="577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6B94E-EEA6-4164-9783-BEDD568E6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5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openxmlformats.org/officeDocument/2006/relationships/image" Target="../media/image9.png"/><Relationship Id="rId15" Type="http://schemas.microsoft.com/office/2007/relationships/hdphoto" Target="../media/hdphoto5.wdp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621140" y="8431497"/>
            <a:ext cx="2448272" cy="84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311810" y="1210149"/>
            <a:ext cx="42290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DCL20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induction loop kit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enables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reception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desks or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counter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This system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enables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equal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opportunity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standards and to respect IEC-60118-4 standard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requirements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amplifier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designed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discreetly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fixed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desk or a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counter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It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includes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inputs, settings and LED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shows the existence of the power block and the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loop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power.</a:t>
            </a:r>
          </a:p>
          <a:p>
            <a:pPr>
              <a:lnSpc>
                <a:spcPct val="100000"/>
              </a:lnSpc>
            </a:pPr>
            <a:endParaRPr lang="fr-FR" sz="105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provided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kit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includes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induction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loop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amplifier, a microphone, a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loop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power block and 3 « 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adapted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hearing-impaired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area » stickers. The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device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includes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audio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processing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enables to have an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automatic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sound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recording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enslavement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avoiding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loud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sudden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noises.</a:t>
            </a:r>
            <a:endParaRPr lang="fr-FR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105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796" y="8070767"/>
            <a:ext cx="2548260" cy="191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object 11">
            <a:extLst>
              <a:ext uri="{FF2B5EF4-FFF2-40B4-BE49-F238E27FC236}">
                <a16:creationId xmlns:a16="http://schemas.microsoft.com/office/drawing/2014/main" id="{3867D787-5536-EA40-BB8B-9548EFECD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670527"/>
              </p:ext>
            </p:extLst>
          </p:nvPr>
        </p:nvGraphicFramePr>
        <p:xfrm>
          <a:off x="564042" y="5799380"/>
          <a:ext cx="3467404" cy="38680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7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850">
                <a:tc grid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fr-FR"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Input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7AB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85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fr-FR" sz="1000" spc="-5" dirty="0">
                          <a:latin typeface="Calibri"/>
                          <a:cs typeface="Calibri"/>
                        </a:rPr>
                        <a:t>Audio input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 (1 </a:t>
                      </a:r>
                      <a:r>
                        <a:rPr lang="fr-FR" sz="1000" spc="-5" dirty="0">
                          <a:latin typeface="Calibri"/>
                          <a:cs typeface="Calibri"/>
                        </a:rPr>
                        <a:t>micro or line input and</a:t>
                      </a:r>
                      <a:r>
                        <a:rPr lang="fr-FR" sz="1000" spc="-5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1 </a:t>
                      </a:r>
                      <a:r>
                        <a:rPr lang="fr-FR" sz="1000" spc="-5" dirty="0">
                          <a:latin typeface="Calibri"/>
                          <a:cs typeface="Calibri"/>
                        </a:rPr>
                        <a:t>line input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)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84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Type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Micro jack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3,5,</a:t>
                      </a:r>
                      <a:r>
                        <a:rPr lang="fr-FR" sz="1000" spc="-95" dirty="0">
                          <a:latin typeface="Calibri"/>
                          <a:cs typeface="Calibri"/>
                        </a:rPr>
                        <a:t>  terminal  block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85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fr-FR" sz="1000" dirty="0">
                          <a:latin typeface="Calibri"/>
                          <a:cs typeface="Calibri"/>
                        </a:rPr>
                        <a:t>Phantom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4,5V</a:t>
                      </a:r>
                      <a:r>
                        <a:rPr sz="10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1mA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850">
                <a:tc grid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fr-FR"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Power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AB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85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-5" dirty="0" err="1">
                          <a:latin typeface="Calibri"/>
                          <a:cs typeface="Calibri"/>
                        </a:rPr>
                        <a:t>Caractéristi</a:t>
                      </a:r>
                      <a:r>
                        <a:rPr lang="fr-FR" sz="1000" spc="-5" dirty="0" err="1">
                          <a:latin typeface="Calibri"/>
                          <a:cs typeface="Calibri"/>
                        </a:rPr>
                        <a:t>cs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12V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DC</a:t>
                      </a:r>
                      <a:r>
                        <a:rPr sz="10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1,5A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84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Type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fr-FR" sz="1000" spc="-5" dirty="0" err="1">
                          <a:latin typeface="Calibri"/>
                          <a:cs typeface="Calibri"/>
                        </a:rPr>
                        <a:t>Separated</a:t>
                      </a:r>
                      <a:r>
                        <a:rPr lang="fr-FR" sz="1000" spc="-5" dirty="0">
                          <a:latin typeface="Calibri"/>
                          <a:cs typeface="Calibri"/>
                        </a:rPr>
                        <a:t> power block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85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Voltage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230V</a:t>
                      </a:r>
                      <a:r>
                        <a:rPr sz="1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50/60</a:t>
                      </a:r>
                      <a:r>
                        <a:rPr sz="1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Hz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84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fr-FR" sz="1000" spc="-5" dirty="0">
                          <a:latin typeface="Calibri"/>
                          <a:cs typeface="Calibri"/>
                        </a:rPr>
                        <a:t>Power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20W</a:t>
                      </a:r>
                      <a:r>
                        <a:rPr sz="10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max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85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fr-FR" sz="1000" spc="-5" dirty="0">
                          <a:latin typeface="Calibri"/>
                          <a:cs typeface="Calibri"/>
                        </a:rPr>
                        <a:t>Fuse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fr-FR" sz="1000" spc="-5" dirty="0">
                          <a:latin typeface="Calibri"/>
                          <a:cs typeface="Calibri"/>
                        </a:rPr>
                        <a:t>Thermal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850">
                <a:tc grid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fr-FR"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Audio processor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AB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84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Compress</a:t>
                      </a:r>
                      <a:r>
                        <a:rPr lang="fr-FR" sz="1000" spc="-5" dirty="0">
                          <a:latin typeface="Calibri"/>
                          <a:cs typeface="Calibri"/>
                        </a:rPr>
                        <a:t>or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Variable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1 : 1 </a:t>
                      </a:r>
                      <a:r>
                        <a:rPr lang="fr-FR" sz="1000" dirty="0" smtClean="0">
                          <a:latin typeface="Calibri"/>
                          <a:cs typeface="Calibri"/>
                        </a:rPr>
                        <a:t>to</a:t>
                      </a:r>
                      <a:r>
                        <a:rPr sz="10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20 :</a:t>
                      </a:r>
                      <a:r>
                        <a:rPr sz="10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20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fr-FR" sz="1000" spc="-5" dirty="0" err="1" smtClean="0">
                          <a:latin typeface="Calibri"/>
                          <a:cs typeface="Calibri"/>
                        </a:rPr>
                        <a:t>Automatic</a:t>
                      </a:r>
                      <a:r>
                        <a:rPr lang="fr-FR" sz="1000" spc="-5" baseline="0" dirty="0" smtClean="0">
                          <a:latin typeface="Calibri"/>
                          <a:cs typeface="Calibri"/>
                        </a:rPr>
                        <a:t> gain control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fr-FR" sz="1000" dirty="0" smtClean="0">
                          <a:latin typeface="Calibri"/>
                          <a:cs typeface="Calibri"/>
                        </a:rPr>
                        <a:t>AGC</a:t>
                      </a:r>
                      <a:r>
                        <a:rPr lang="fr-FR" sz="1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000" baseline="0" dirty="0" err="1" smtClean="0">
                          <a:latin typeface="Calibri"/>
                          <a:cs typeface="Calibri"/>
                        </a:rPr>
                        <a:t>optimized</a:t>
                      </a:r>
                      <a:r>
                        <a:rPr lang="fr-FR" sz="1000" baseline="0" dirty="0" smtClean="0">
                          <a:latin typeface="Calibri"/>
                          <a:cs typeface="Calibri"/>
                        </a:rPr>
                        <a:t> for speech </a:t>
                      </a:r>
                      <a:r>
                        <a:rPr lang="fr-FR" sz="1000" baseline="0" dirty="0" err="1" smtClean="0">
                          <a:latin typeface="Calibri"/>
                          <a:cs typeface="Calibri"/>
                        </a:rPr>
                        <a:t>dynamic</a:t>
                      </a:r>
                      <a:r>
                        <a:rPr lang="fr-FR" sz="1000" baseline="0" dirty="0" smtClean="0">
                          <a:latin typeface="Calibri"/>
                          <a:cs typeface="Calibri"/>
                        </a:rPr>
                        <a:t> &gt; 36dB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87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fr-FR" sz="1000" spc="-5" dirty="0" smtClean="0">
                          <a:latin typeface="Calibri"/>
                          <a:cs typeface="Calibri"/>
                        </a:rPr>
                        <a:t>THD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fr-FR" sz="1000" spc="-5" dirty="0" smtClean="0">
                          <a:latin typeface="Calibri"/>
                          <a:cs typeface="Calibri"/>
                        </a:rPr>
                        <a:t>&lt;</a:t>
                      </a:r>
                      <a:r>
                        <a:rPr lang="fr-FR" sz="1000" spc="-5" baseline="0" dirty="0" smtClean="0">
                          <a:latin typeface="Calibri"/>
                          <a:cs typeface="Calibri"/>
                        </a:rPr>
                        <a:t> O,5% @1ohm / 1KHz / nominal </a:t>
                      </a:r>
                      <a:r>
                        <a:rPr lang="fr-FR" sz="1000" spc="-5" baseline="0" dirty="0" err="1" smtClean="0">
                          <a:latin typeface="Calibri"/>
                          <a:cs typeface="Calibri"/>
                        </a:rPr>
                        <a:t>current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604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fr-FR" sz="1000" spc="-5" dirty="0" err="1" smtClean="0">
                          <a:latin typeface="Calibri"/>
                          <a:cs typeface="Calibri"/>
                        </a:rPr>
                        <a:t>Bandwith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1714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fr-FR" sz="1000" spc="-5" dirty="0" smtClean="0">
                          <a:latin typeface="Calibri"/>
                          <a:cs typeface="Calibri"/>
                        </a:rPr>
                        <a:t>100Hz</a:t>
                      </a:r>
                      <a:r>
                        <a:rPr lang="fr-FR" sz="1000" spc="-5" baseline="0" dirty="0" smtClean="0">
                          <a:latin typeface="Calibri"/>
                          <a:cs typeface="Calibri"/>
                        </a:rPr>
                        <a:t> -&gt; 8,5KHz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85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spc="-5" dirty="0" err="1">
                          <a:latin typeface="Calibri"/>
                          <a:cs typeface="Calibri"/>
                        </a:rPr>
                        <a:t>Dynami</a:t>
                      </a:r>
                      <a:r>
                        <a:rPr lang="fr-FR" sz="1000" spc="-5" dirty="0">
                          <a:latin typeface="Calibri"/>
                          <a:cs typeface="Calibri"/>
                        </a:rPr>
                        <a:t>c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10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60dB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84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5" name="object 12">
            <a:extLst>
              <a:ext uri="{FF2B5EF4-FFF2-40B4-BE49-F238E27FC236}">
                <a16:creationId xmlns:a16="http://schemas.microsoft.com/office/drawing/2014/main" id="{7D8E09DE-84A5-4246-A1EA-FA10C8BCA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691374"/>
              </p:ext>
            </p:extLst>
          </p:nvPr>
        </p:nvGraphicFramePr>
        <p:xfrm>
          <a:off x="4360041" y="5799374"/>
          <a:ext cx="3034283" cy="2133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9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">
                <a:tc grid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fr-FR"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Output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7AB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Type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fr-FR" sz="1000" spc="-5" dirty="0" err="1">
                          <a:latin typeface="Calibri"/>
                          <a:cs typeface="Calibri"/>
                        </a:rPr>
                        <a:t>Current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fr-FR" sz="1000" spc="-5" dirty="0">
                          <a:latin typeface="Calibri"/>
                          <a:cs typeface="Calibri"/>
                        </a:rPr>
                        <a:t>Loop </a:t>
                      </a:r>
                      <a:r>
                        <a:rPr lang="fr-FR" sz="1000" spc="-5" dirty="0" err="1">
                          <a:latin typeface="Calibri"/>
                          <a:cs typeface="Calibri"/>
                        </a:rPr>
                        <a:t>impedance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0,1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Ohm </a:t>
                      </a:r>
                      <a:r>
                        <a:rPr lang="fr-FR" sz="1000" spc="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1</a:t>
                      </a:r>
                      <a:r>
                        <a:rPr sz="10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Ohm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fr-FR" sz="1000" spc="-5" dirty="0">
                          <a:latin typeface="Calibri"/>
                          <a:cs typeface="Calibri"/>
                        </a:rPr>
                        <a:t>Peak </a:t>
                      </a:r>
                      <a:r>
                        <a:rPr lang="fr-FR" sz="1000" spc="-5" dirty="0" err="1">
                          <a:latin typeface="Calibri"/>
                          <a:cs typeface="Calibri"/>
                        </a:rPr>
                        <a:t>current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3,5A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RMS</a:t>
                      </a:r>
                      <a:r>
                        <a:rPr lang="fr-FR" sz="1000" spc="-5" dirty="0">
                          <a:latin typeface="Calibri"/>
                          <a:cs typeface="Calibri"/>
                        </a:rPr>
                        <a:t> Power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fr-FR" sz="10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000" spc="0" baseline="0" dirty="0" smtClean="0">
                          <a:latin typeface="Calibri"/>
                          <a:cs typeface="Calibri"/>
                        </a:rPr>
                        <a:t> to</a:t>
                      </a:r>
                      <a:r>
                        <a:rPr sz="10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1 KHz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Protection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Thermal, </a:t>
                      </a:r>
                      <a:r>
                        <a:rPr lang="fr-FR" sz="1000" spc="-5" dirty="0">
                          <a:latin typeface="Calibri"/>
                          <a:cs typeface="Calibri"/>
                        </a:rPr>
                        <a:t>short-circuit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59">
                <a:tc grid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fr-FR"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0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000" b="1" spc="-5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weight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mm)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7AB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DCL20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92</a:t>
                      </a:r>
                      <a:r>
                        <a:rPr sz="1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52</a:t>
                      </a:r>
                      <a:r>
                        <a:rPr sz="1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1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(L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P)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fr-FR" sz="1000" dirty="0">
                          <a:latin typeface="Calibri"/>
                          <a:cs typeface="Calibri"/>
                        </a:rPr>
                        <a:t>Packaging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190</a:t>
                      </a:r>
                      <a:r>
                        <a:rPr sz="1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190</a:t>
                      </a:r>
                      <a:r>
                        <a:rPr sz="1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fr-FR" sz="1000" spc="-5" dirty="0" err="1">
                          <a:latin typeface="Calibri"/>
                          <a:cs typeface="Calibri"/>
                        </a:rPr>
                        <a:t>Weight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0,850</a:t>
                      </a:r>
                      <a:r>
                        <a:rPr sz="10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kg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9" name="Groupe 18">
            <a:extLst>
              <a:ext uri="{FF2B5EF4-FFF2-40B4-BE49-F238E27FC236}">
                <a16:creationId xmlns:a16="http://schemas.microsoft.com/office/drawing/2014/main" id="{B439B469-F3D7-4062-93E4-04684E10DEAF}"/>
              </a:ext>
            </a:extLst>
          </p:cNvPr>
          <p:cNvGrpSpPr/>
          <p:nvPr/>
        </p:nvGrpSpPr>
        <p:grpSpPr>
          <a:xfrm>
            <a:off x="5277821" y="1252357"/>
            <a:ext cx="2091598" cy="3391959"/>
            <a:chOff x="4870229" y="805759"/>
            <a:chExt cx="2031896" cy="3759965"/>
          </a:xfrm>
        </p:grpSpPr>
        <p:sp>
          <p:nvSpPr>
            <p:cNvPr id="20" name="AutoShape 8">
              <a:extLst>
                <a:ext uri="{FF2B5EF4-FFF2-40B4-BE49-F238E27FC236}">
                  <a16:creationId xmlns:a16="http://schemas.microsoft.com/office/drawing/2014/main" id="{AAA9988F-0855-40E7-A750-9E7163941D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870229" y="805759"/>
              <a:ext cx="2031896" cy="3759965"/>
            </a:xfrm>
            <a:prstGeom prst="flowChartManualInput">
              <a:avLst/>
            </a:prstGeom>
            <a:solidFill>
              <a:srgbClr val="37ABDA"/>
            </a:solidFill>
            <a:ln w="25400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4D2D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Text Box 9">
              <a:extLst>
                <a:ext uri="{FF2B5EF4-FFF2-40B4-BE49-F238E27FC236}">
                  <a16:creationId xmlns:a16="http://schemas.microsoft.com/office/drawing/2014/main" id="{2F76658C-72E7-4508-9507-8F6270D9C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2375" y="919709"/>
              <a:ext cx="1946094" cy="2560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4D2D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184150" indent="-171450">
                <a:lnSpc>
                  <a:spcPct val="150000"/>
                </a:lnSpc>
                <a:buClr>
                  <a:schemeClr val="bg1"/>
                </a:buClr>
                <a:buFont typeface="Courier New" panose="02070309020205020404" pitchFamily="49" charset="0"/>
                <a:buChar char="o"/>
                <a:tabLst>
                  <a:tab pos="185420" algn="l"/>
                </a:tabLst>
              </a:pPr>
              <a:r>
                <a:rPr lang="fr-FR" sz="1000" b="1" dirty="0">
                  <a:solidFill>
                    <a:schemeClr val="bg1"/>
                  </a:solidFill>
                  <a:cs typeface="Calibri"/>
                </a:rPr>
                <a:t>Supplied with </a:t>
              </a:r>
              <a:r>
                <a:rPr lang="fr-FR" sz="1000" b="1" dirty="0" err="1">
                  <a:solidFill>
                    <a:schemeClr val="bg1"/>
                  </a:solidFill>
                  <a:cs typeface="Calibri"/>
                </a:rPr>
                <a:t>complete</a:t>
              </a:r>
              <a:r>
                <a:rPr lang="fr-FR" sz="1000" b="1" dirty="0">
                  <a:solidFill>
                    <a:schemeClr val="bg1"/>
                  </a:solidFill>
                  <a:cs typeface="Calibri"/>
                </a:rPr>
                <a:t> kit</a:t>
              </a:r>
            </a:p>
            <a:p>
              <a:pPr marL="184150" indent="-171450">
                <a:lnSpc>
                  <a:spcPct val="150000"/>
                </a:lnSpc>
                <a:buClr>
                  <a:schemeClr val="bg1"/>
                </a:buClr>
                <a:buFont typeface="Courier New" panose="02070309020205020404" pitchFamily="49" charset="0"/>
                <a:buChar char="o"/>
                <a:tabLst>
                  <a:tab pos="185420" algn="l"/>
                </a:tabLst>
              </a:pPr>
              <a:r>
                <a:rPr lang="fr-FR" sz="1000" b="1" dirty="0">
                  <a:solidFill>
                    <a:schemeClr val="bg1"/>
                  </a:solidFill>
                  <a:cs typeface="Calibri"/>
                </a:rPr>
                <a:t>2 inputs : 1 micro/line and 1 line</a:t>
              </a:r>
            </a:p>
            <a:p>
              <a:pPr marL="184150" indent="-171450">
                <a:lnSpc>
                  <a:spcPct val="150000"/>
                </a:lnSpc>
                <a:buClr>
                  <a:schemeClr val="bg1"/>
                </a:buClr>
                <a:buFont typeface="Courier New" panose="02070309020205020404" pitchFamily="49" charset="0"/>
                <a:buChar char="o"/>
                <a:tabLst>
                  <a:tab pos="185420" algn="l"/>
                </a:tabLst>
              </a:pPr>
              <a:r>
                <a:rPr lang="fr-FR" sz="1000" b="1" spc="-5" dirty="0">
                  <a:solidFill>
                    <a:schemeClr val="bg1"/>
                  </a:solidFill>
                  <a:cs typeface="Calibri"/>
                </a:rPr>
                <a:t>Phantom </a:t>
              </a:r>
              <a:r>
                <a:rPr lang="fr-FR" sz="1000" b="1" spc="-5" dirty="0" smtClean="0">
                  <a:solidFill>
                    <a:schemeClr val="bg1"/>
                  </a:solidFill>
                  <a:cs typeface="Calibri"/>
                </a:rPr>
                <a:t>power</a:t>
              </a:r>
              <a:endParaRPr lang="fr-FR" sz="1000" b="1" spc="-5" dirty="0">
                <a:solidFill>
                  <a:schemeClr val="bg1"/>
                </a:solidFill>
                <a:cs typeface="Calibri"/>
              </a:endParaRPr>
            </a:p>
            <a:p>
              <a:pPr marL="184150" indent="-171450">
                <a:lnSpc>
                  <a:spcPct val="150000"/>
                </a:lnSpc>
                <a:buClr>
                  <a:schemeClr val="bg1"/>
                </a:buClr>
                <a:buFont typeface="Courier New" panose="02070309020205020404" pitchFamily="49" charset="0"/>
                <a:buChar char="o"/>
                <a:tabLst>
                  <a:tab pos="185420" algn="l"/>
                </a:tabLst>
              </a:pPr>
              <a:r>
                <a:rPr lang="fr-FR" sz="1000" b="1" dirty="0" err="1">
                  <a:solidFill>
                    <a:schemeClr val="bg1"/>
                  </a:solidFill>
                  <a:cs typeface="Calibri"/>
                </a:rPr>
                <a:t>Functionning</a:t>
              </a:r>
              <a:r>
                <a:rPr lang="fr-FR" sz="1000" b="1" dirty="0">
                  <a:solidFill>
                    <a:schemeClr val="bg1"/>
                  </a:solidFill>
                  <a:cs typeface="Calibri"/>
                </a:rPr>
                <a:t> </a:t>
              </a:r>
              <a:r>
                <a:rPr lang="fr-FR" sz="1000" b="1" dirty="0" err="1">
                  <a:solidFill>
                    <a:schemeClr val="bg1"/>
                  </a:solidFill>
                  <a:cs typeface="Calibri"/>
                </a:rPr>
                <a:t>indicator</a:t>
              </a:r>
              <a:endParaRPr lang="fr-FR" sz="1000" b="1" dirty="0">
                <a:solidFill>
                  <a:schemeClr val="bg1"/>
                </a:solidFill>
                <a:cs typeface="Calibri"/>
              </a:endParaRPr>
            </a:p>
            <a:p>
              <a:pPr marL="184150" indent="-171450">
                <a:lnSpc>
                  <a:spcPct val="150000"/>
                </a:lnSpc>
                <a:buClr>
                  <a:schemeClr val="bg1"/>
                </a:buClr>
                <a:buFont typeface="Courier New" panose="02070309020205020404" pitchFamily="49" charset="0"/>
                <a:buChar char="o"/>
                <a:tabLst>
                  <a:tab pos="185420" algn="l"/>
                </a:tabLst>
              </a:pPr>
              <a:r>
                <a:rPr lang="fr-FR" sz="1000" b="1" spc="-5" dirty="0">
                  <a:solidFill>
                    <a:schemeClr val="bg1"/>
                  </a:solidFill>
                  <a:cs typeface="Calibri"/>
                </a:rPr>
                <a:t>Output </a:t>
              </a:r>
              <a:r>
                <a:rPr lang="fr-FR" sz="1000" b="1" spc="-5" dirty="0" err="1">
                  <a:solidFill>
                    <a:schemeClr val="bg1"/>
                  </a:solidFill>
                  <a:cs typeface="Calibri"/>
                </a:rPr>
                <a:t>proctection</a:t>
              </a:r>
              <a:r>
                <a:rPr lang="fr-FR" sz="1000" b="1" spc="-5" dirty="0">
                  <a:solidFill>
                    <a:schemeClr val="bg1"/>
                  </a:solidFill>
                  <a:cs typeface="Calibri"/>
                </a:rPr>
                <a:t> </a:t>
              </a:r>
            </a:p>
            <a:p>
              <a:pPr marL="184150" indent="-171450">
                <a:lnSpc>
                  <a:spcPct val="150000"/>
                </a:lnSpc>
                <a:buClr>
                  <a:schemeClr val="bg1"/>
                </a:buClr>
                <a:buFont typeface="Courier New" panose="02070309020205020404" pitchFamily="49" charset="0"/>
                <a:buChar char="o"/>
                <a:tabLst>
                  <a:tab pos="185420" algn="l"/>
                </a:tabLst>
              </a:pPr>
              <a:r>
                <a:rPr lang="fr-FR" sz="1000" b="1" dirty="0">
                  <a:solidFill>
                    <a:schemeClr val="bg1"/>
                  </a:solidFill>
                  <a:cs typeface="Calibri"/>
                </a:rPr>
                <a:t>Small size (92x52x18mm)</a:t>
              </a:r>
            </a:p>
            <a:p>
              <a:pPr marL="184150" indent="-171450">
                <a:lnSpc>
                  <a:spcPct val="150000"/>
                </a:lnSpc>
                <a:buClr>
                  <a:schemeClr val="bg1"/>
                </a:buClr>
                <a:buFont typeface="Courier New" panose="02070309020205020404" pitchFamily="49" charset="0"/>
                <a:buChar char="o"/>
                <a:tabLst>
                  <a:tab pos="185420" algn="l"/>
                </a:tabLst>
              </a:pPr>
              <a:r>
                <a:rPr lang="fr-FR" sz="1000" b="1" dirty="0">
                  <a:solidFill>
                    <a:schemeClr val="bg1"/>
                  </a:solidFill>
                  <a:cs typeface="Calibri"/>
                </a:rPr>
                <a:t>&gt; 2A </a:t>
              </a:r>
              <a:r>
                <a:rPr lang="fr-FR" sz="1000" b="1" dirty="0" err="1">
                  <a:solidFill>
                    <a:schemeClr val="bg1"/>
                  </a:solidFill>
                  <a:cs typeface="Calibri"/>
                </a:rPr>
                <a:t>peak</a:t>
              </a:r>
              <a:r>
                <a:rPr lang="fr-FR" sz="1000" b="1" dirty="0">
                  <a:solidFill>
                    <a:schemeClr val="bg1"/>
                  </a:solidFill>
                  <a:cs typeface="Calibri"/>
                </a:rPr>
                <a:t> </a:t>
              </a:r>
              <a:r>
                <a:rPr lang="fr-FR" sz="1000" b="1" dirty="0" err="1">
                  <a:solidFill>
                    <a:schemeClr val="bg1"/>
                  </a:solidFill>
                  <a:cs typeface="Calibri"/>
                </a:rPr>
                <a:t>current</a:t>
              </a:r>
              <a:r>
                <a:rPr lang="fr-FR" sz="1000" b="1" dirty="0">
                  <a:solidFill>
                    <a:schemeClr val="bg1"/>
                  </a:solidFill>
                  <a:cs typeface="Calibri"/>
                </a:rPr>
                <a:t> </a:t>
              </a:r>
              <a:r>
                <a:rPr lang="fr-FR" sz="1000" b="1" dirty="0" err="1">
                  <a:solidFill>
                    <a:schemeClr val="bg1"/>
                  </a:solidFill>
                  <a:cs typeface="Calibri"/>
                </a:rPr>
                <a:t>capacity</a:t>
              </a:r>
              <a:endParaRPr lang="fr-FR" sz="1000" b="1" dirty="0">
                <a:solidFill>
                  <a:schemeClr val="bg1"/>
                </a:solidFill>
                <a:cs typeface="Calibri"/>
              </a:endParaRPr>
            </a:p>
            <a:p>
              <a:pPr marL="184150" indent="-171450">
                <a:lnSpc>
                  <a:spcPct val="150000"/>
                </a:lnSpc>
                <a:buClr>
                  <a:schemeClr val="bg1"/>
                </a:buClr>
                <a:buFont typeface="Courier New" panose="02070309020205020404" pitchFamily="49" charset="0"/>
                <a:buChar char="o"/>
                <a:tabLst>
                  <a:tab pos="185420" algn="l"/>
                </a:tabLst>
              </a:pPr>
              <a:r>
                <a:rPr lang="fr-FR" sz="1000" b="1" spc="-5" dirty="0" err="1">
                  <a:solidFill>
                    <a:schemeClr val="bg1"/>
                  </a:solidFill>
                  <a:cs typeface="Calibri"/>
                </a:rPr>
                <a:t>Compressor</a:t>
              </a:r>
              <a:r>
                <a:rPr lang="fr-FR" sz="1000" b="1" spc="-5" dirty="0">
                  <a:solidFill>
                    <a:schemeClr val="bg1"/>
                  </a:solidFill>
                  <a:cs typeface="Calibri"/>
                </a:rPr>
                <a:t> and noise </a:t>
              </a:r>
              <a:r>
                <a:rPr lang="fr-FR" sz="1000" b="1" spc="-5" dirty="0" err="1">
                  <a:solidFill>
                    <a:schemeClr val="bg1"/>
                  </a:solidFill>
                  <a:cs typeface="Calibri"/>
                </a:rPr>
                <a:t>blanker</a:t>
              </a:r>
              <a:endParaRPr lang="fr-FR" sz="1000" b="1" spc="-5" dirty="0">
                <a:solidFill>
                  <a:schemeClr val="bg1"/>
                </a:solidFill>
                <a:cs typeface="Calibri"/>
              </a:endParaRPr>
            </a:p>
            <a:p>
              <a:pPr marL="184150" indent="-171450">
                <a:lnSpc>
                  <a:spcPct val="150000"/>
                </a:lnSpc>
                <a:buClr>
                  <a:schemeClr val="bg1"/>
                </a:buClr>
                <a:buFont typeface="Courier New" panose="02070309020205020404" pitchFamily="49" charset="0"/>
                <a:buChar char="o"/>
                <a:tabLst>
                  <a:tab pos="185420" algn="l"/>
                </a:tabLst>
              </a:pPr>
              <a:r>
                <a:rPr lang="fr-FR" sz="1000" b="1" dirty="0">
                  <a:solidFill>
                    <a:schemeClr val="bg1"/>
                  </a:solidFill>
                  <a:cs typeface="Calibri"/>
                </a:rPr>
                <a:t>Output power mode</a:t>
              </a:r>
            </a:p>
            <a:p>
              <a:pPr marL="184150" indent="-171450">
                <a:lnSpc>
                  <a:spcPct val="150000"/>
                </a:lnSpc>
                <a:buClr>
                  <a:schemeClr val="bg1"/>
                </a:buClr>
                <a:buFont typeface="Courier New" panose="02070309020205020404" pitchFamily="49" charset="0"/>
                <a:buChar char="o"/>
                <a:tabLst>
                  <a:tab pos="185420" algn="l"/>
                </a:tabLst>
              </a:pPr>
              <a:r>
                <a:rPr lang="fr-FR" sz="1000" b="1" dirty="0" err="1">
                  <a:solidFill>
                    <a:schemeClr val="bg1"/>
                  </a:solidFill>
                  <a:cs typeface="Calibri"/>
                </a:rPr>
                <a:t>Warranty</a:t>
              </a:r>
              <a:r>
                <a:rPr lang="fr-FR" sz="1000" b="1" dirty="0">
                  <a:solidFill>
                    <a:schemeClr val="bg1"/>
                  </a:solidFill>
                  <a:cs typeface="Calibri"/>
                </a:rPr>
                <a:t> : 5 </a:t>
              </a:r>
              <a:r>
                <a:rPr lang="fr-FR" sz="1000" b="1" dirty="0" err="1">
                  <a:solidFill>
                    <a:schemeClr val="bg1"/>
                  </a:solidFill>
                  <a:cs typeface="Calibri"/>
                </a:rPr>
                <a:t>years</a:t>
              </a:r>
              <a:endParaRPr lang="fr-FR" sz="1000" b="1" dirty="0">
                <a:solidFill>
                  <a:schemeClr val="bg1"/>
                </a:solidFill>
                <a:cs typeface="Calibri"/>
              </a:endParaRPr>
            </a:p>
            <a:p>
              <a:pPr defTabSz="814090" fontAlgn="base">
                <a:spcBef>
                  <a:spcPct val="0"/>
                </a:spcBef>
                <a:spcAft>
                  <a:spcPct val="0"/>
                </a:spcAft>
                <a:buSzPts val="1000"/>
              </a:pPr>
              <a:endParaRPr lang="fr-FR" altLang="fr-F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4" name="Connecteur droit 33"/>
          <p:cNvCxnSpPr/>
          <p:nvPr/>
        </p:nvCxnSpPr>
        <p:spPr>
          <a:xfrm>
            <a:off x="0" y="10002559"/>
            <a:ext cx="792088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F809CF21-0DAB-0A43-85F5-9197A32A40AA}"/>
              </a:ext>
            </a:extLst>
          </p:cNvPr>
          <p:cNvSpPr txBox="1"/>
          <p:nvPr/>
        </p:nvSpPr>
        <p:spPr>
          <a:xfrm>
            <a:off x="2230335" y="10083642"/>
            <a:ext cx="1981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contact@opus-technologies.fr</a:t>
            </a:r>
          </a:p>
          <a:p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www.opus-technologies.fr</a:t>
            </a:r>
          </a:p>
          <a:p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Phone: (+33)9.81.24.00.06</a:t>
            </a:r>
          </a:p>
          <a:p>
            <a:pPr algn="ctr"/>
            <a:endParaRPr lang="fr-FR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9" y="10232609"/>
            <a:ext cx="1204123" cy="361237"/>
          </a:xfrm>
          <a:prstGeom prst="rect">
            <a:avLst/>
          </a:prstGeom>
        </p:spPr>
      </p:pic>
      <p:pic>
        <p:nvPicPr>
          <p:cNvPr id="37" name="Picture 2" descr="RÃ©sultat de recherche d'images pour &quot;made in franc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433" y="10113761"/>
            <a:ext cx="545764" cy="5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necteur droit 38"/>
          <p:cNvCxnSpPr/>
          <p:nvPr/>
        </p:nvCxnSpPr>
        <p:spPr>
          <a:xfrm>
            <a:off x="2014125" y="10166930"/>
            <a:ext cx="0" cy="42691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703CA2F2-600A-2E47-B345-CABCCE43FB68}"/>
              </a:ext>
            </a:extLst>
          </p:cNvPr>
          <p:cNvSpPr txBox="1"/>
          <p:nvPr/>
        </p:nvSpPr>
        <p:spPr>
          <a:xfrm>
            <a:off x="271124" y="238039"/>
            <a:ext cx="1120266" cy="53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37ABDA"/>
                </a:solidFill>
              </a:rPr>
              <a:t>DCL20</a:t>
            </a:r>
          </a:p>
        </p:txBody>
      </p:sp>
      <p:cxnSp>
        <p:nvCxnSpPr>
          <p:cNvPr id="45" name="AutoShape 2">
            <a:extLst>
              <a:ext uri="{FF2B5EF4-FFF2-40B4-BE49-F238E27FC236}">
                <a16:creationId xmlns:a16="http://schemas.microsoft.com/office/drawing/2014/main" id="{78FD86C4-F87A-498F-BCCB-A03A81AD22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9177" y="757463"/>
            <a:ext cx="7019297" cy="0"/>
          </a:xfrm>
          <a:prstGeom prst="straightConnector1">
            <a:avLst/>
          </a:prstGeom>
          <a:noFill/>
          <a:ln w="25400" algn="ctr">
            <a:solidFill>
              <a:srgbClr val="37ABD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2D0"/>
                  </a:outerShdw>
                </a:effectLst>
              </a14:hiddenEffects>
            </a:ext>
          </a:extLst>
        </p:spPr>
      </p:cxnSp>
      <p:sp>
        <p:nvSpPr>
          <p:cNvPr id="46" name="Text Box 12">
            <a:extLst>
              <a:ext uri="{FF2B5EF4-FFF2-40B4-BE49-F238E27FC236}">
                <a16:creationId xmlns:a16="http://schemas.microsoft.com/office/drawing/2014/main" id="{D386248F-D2E0-4896-97D1-FC34E9C3B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1384" y="435623"/>
            <a:ext cx="2091599" cy="44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2D0"/>
                  </a:outerShdw>
                </a:effectLst>
              </a14:hiddenEffects>
            </a:ext>
          </a:extLst>
        </p:spPr>
        <p:txBody>
          <a:bodyPr vert="horz" wrap="square" lIns="32564" tIns="32564" rIns="32564" bIns="32564" numCol="1" anchor="t" anchorCtr="0" compatLnSpc="1">
            <a:prstTxWarp prst="textNoShape">
              <a:avLst/>
            </a:prstTxWarp>
          </a:bodyPr>
          <a:lstStyle/>
          <a:p>
            <a:pPr algn="r" defTabSz="81409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000" dirty="0" err="1">
                <a:latin typeface="Calibri" pitchFamily="34" charset="0"/>
                <a:cs typeface="Arial" pitchFamily="34" charset="0"/>
              </a:rPr>
              <a:t>Proximity</a:t>
            </a:r>
            <a:r>
              <a:rPr lang="fr-FR" altLang="fr-FR" sz="1000" dirty="0">
                <a:latin typeface="Calibri" pitchFamily="34" charset="0"/>
                <a:cs typeface="Arial" pitchFamily="34" charset="0"/>
              </a:rPr>
              <a:t>/local </a:t>
            </a:r>
            <a:r>
              <a:rPr lang="fr-FR" altLang="fr-FR" sz="1000" dirty="0" err="1">
                <a:latin typeface="Calibri" pitchFamily="34" charset="0"/>
                <a:cs typeface="Arial" pitchFamily="34" charset="0"/>
              </a:rPr>
              <a:t>loop</a:t>
            </a:r>
            <a:r>
              <a:rPr lang="fr-FR" altLang="fr-FR" sz="1000" dirty="0">
                <a:latin typeface="Calibri" pitchFamily="34" charset="0"/>
                <a:cs typeface="Arial" pitchFamily="34" charset="0"/>
              </a:rPr>
              <a:t> amplifier</a:t>
            </a:r>
            <a:endParaRPr lang="fr-FR" altLang="fr-FR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2" descr="C:\Users\Lucas CASTELNAU\Desktop\Audiofils15\catalogue\Logo\picto-installation-malentenda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895" y="252884"/>
            <a:ext cx="397579" cy="39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46" b="96353" l="8419" r="93686">
                        <a14:foregroundMark x1="15866" y1="26583" x2="15866" y2="34357"/>
                        <a14:foregroundMark x1="18457" y1="25912" x2="18079" y2="21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1679"/>
          <a:stretch/>
        </p:blipFill>
        <p:spPr>
          <a:xfrm>
            <a:off x="2813275" y="3510872"/>
            <a:ext cx="2253903" cy="155510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98" b="89827" l="2428" r="924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53" b="18429"/>
          <a:stretch/>
        </p:blipFill>
        <p:spPr>
          <a:xfrm rot="10800000">
            <a:off x="224533" y="3576173"/>
            <a:ext cx="2656797" cy="89395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1" b="63052" l="16568" r="89962">
                        <a14:backgroundMark x1="70588" y1="56910" x2="33891" y2="56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95" t="24101" r="10744" b="39749"/>
          <a:stretch/>
        </p:blipFill>
        <p:spPr>
          <a:xfrm rot="10800000">
            <a:off x="358778" y="4390729"/>
            <a:ext cx="2502476" cy="74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8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53" y="5908273"/>
            <a:ext cx="630950" cy="63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677980" y="6063228"/>
            <a:ext cx="134685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Coaxial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Analog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Optical Digital Audio Signal Adapter 5v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13E65513-195E-694A-BE8F-DAB89A169066}"/>
              </a:ext>
            </a:extLst>
          </p:cNvPr>
          <p:cNvSpPr txBox="1"/>
          <p:nvPr/>
        </p:nvSpPr>
        <p:spPr>
          <a:xfrm>
            <a:off x="277992" y="775347"/>
            <a:ext cx="5002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KIT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698374"/>
              </p:ext>
            </p:extLst>
          </p:nvPr>
        </p:nvGraphicFramePr>
        <p:xfrm>
          <a:off x="300762" y="1122733"/>
          <a:ext cx="7102614" cy="3063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1522">
                  <a:extLst>
                    <a:ext uri="{9D8B030D-6E8A-4147-A177-3AD203B41FA5}">
                      <a16:colId xmlns:a16="http://schemas.microsoft.com/office/drawing/2014/main" val="4107548281"/>
                    </a:ext>
                  </a:extLst>
                </a:gridCol>
                <a:gridCol w="1024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4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7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2162">
                <a:tc rowSpan="2"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ACCESSORIES INCLUDED IN THE KIT</a:t>
                      </a:r>
                      <a:endParaRPr lang="fr-FR" sz="10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solidFill>
                      <a:srgbClr val="37A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DCL20-SK</a:t>
                      </a:r>
                    </a:p>
                    <a:p>
                      <a:pPr algn="ctr"/>
                      <a:r>
                        <a:rPr lang="fr-FR" sz="900" dirty="0"/>
                        <a:t>Kit for </a:t>
                      </a:r>
                      <a:r>
                        <a:rPr lang="fr-FR" sz="900" dirty="0" err="1"/>
                        <a:t>counters</a:t>
                      </a:r>
                      <a:endParaRPr lang="fr-FR" sz="900" dirty="0"/>
                    </a:p>
                  </a:txBody>
                  <a:tcPr anchor="ctr">
                    <a:solidFill>
                      <a:srgbClr val="37A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smtClean="0"/>
                        <a:t>DCL20-E2</a:t>
                      </a:r>
                      <a:endParaRPr lang="fr-FR" sz="900" dirty="0"/>
                    </a:p>
                    <a:p>
                      <a:pPr algn="ctr"/>
                      <a:r>
                        <a:rPr lang="fr-FR" sz="900" dirty="0"/>
                        <a:t>Kit for </a:t>
                      </a:r>
                      <a:r>
                        <a:rPr lang="fr-FR" sz="900" dirty="0" err="1"/>
                        <a:t>counter</a:t>
                      </a:r>
                      <a:r>
                        <a:rPr lang="fr-FR" sz="900" dirty="0"/>
                        <a:t> with </a:t>
                      </a:r>
                      <a:r>
                        <a:rPr lang="fr-FR" sz="900" dirty="0" err="1"/>
                        <a:t>headphones</a:t>
                      </a:r>
                      <a:endParaRPr lang="fr-FR" sz="900" dirty="0"/>
                    </a:p>
                  </a:txBody>
                  <a:tcPr anchor="ctr">
                    <a:solidFill>
                      <a:srgbClr val="37A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DCL20-K1</a:t>
                      </a:r>
                    </a:p>
                    <a:p>
                      <a:pPr algn="ctr"/>
                      <a:r>
                        <a:rPr lang="fr-FR" sz="900" dirty="0"/>
                        <a:t>Kit for </a:t>
                      </a:r>
                      <a:r>
                        <a:rPr lang="fr-FR" sz="900" dirty="0" err="1"/>
                        <a:t>counters</a:t>
                      </a:r>
                      <a:r>
                        <a:rPr lang="fr-FR" sz="900" dirty="0"/>
                        <a:t> with </a:t>
                      </a:r>
                      <a:r>
                        <a:rPr lang="fr-FR" sz="900" dirty="0" err="1"/>
                        <a:t>gooseneck</a:t>
                      </a:r>
                      <a:r>
                        <a:rPr lang="fr-FR" sz="900" dirty="0"/>
                        <a:t> micro</a:t>
                      </a:r>
                    </a:p>
                  </a:txBody>
                  <a:tcPr anchor="ctr">
                    <a:solidFill>
                      <a:srgbClr val="37A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DCL20-K2</a:t>
                      </a:r>
                    </a:p>
                    <a:p>
                      <a:pPr algn="ctr"/>
                      <a:r>
                        <a:rPr lang="fr-FR" sz="900" dirty="0"/>
                        <a:t>Kit</a:t>
                      </a:r>
                      <a:r>
                        <a:rPr lang="fr-FR" sz="900" baseline="0" dirty="0"/>
                        <a:t> for </a:t>
                      </a:r>
                      <a:r>
                        <a:rPr lang="fr-FR" sz="900" baseline="0" dirty="0" err="1"/>
                        <a:t>counters</a:t>
                      </a:r>
                      <a:r>
                        <a:rPr lang="fr-FR" sz="900" baseline="0" dirty="0"/>
                        <a:t> with </a:t>
                      </a:r>
                      <a:r>
                        <a:rPr lang="fr-FR" sz="900" baseline="0" dirty="0" err="1"/>
                        <a:t>handset</a:t>
                      </a:r>
                      <a:endParaRPr lang="fr-FR" sz="900" dirty="0"/>
                    </a:p>
                  </a:txBody>
                  <a:tcPr anchor="ctr">
                    <a:solidFill>
                      <a:srgbClr val="37A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DCL20-TV</a:t>
                      </a:r>
                    </a:p>
                    <a:p>
                      <a:pPr algn="ctr"/>
                      <a:r>
                        <a:rPr lang="fr-FR" sz="900" dirty="0"/>
                        <a:t>Kit for TV </a:t>
                      </a:r>
                      <a:r>
                        <a:rPr lang="fr-FR" sz="900" dirty="0" err="1"/>
                        <a:t>rooms</a:t>
                      </a:r>
                      <a:endParaRPr lang="fr-FR" sz="900" dirty="0"/>
                    </a:p>
                  </a:txBody>
                  <a:tcPr anchor="ctr">
                    <a:solidFill>
                      <a:srgbClr val="37A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DCL20-SA</a:t>
                      </a:r>
                    </a:p>
                    <a:p>
                      <a:pPr algn="ctr"/>
                      <a:r>
                        <a:rPr lang="fr-FR" sz="900" dirty="0"/>
                        <a:t>Kit for 50m² </a:t>
                      </a:r>
                      <a:r>
                        <a:rPr lang="fr-FR" sz="900" dirty="0" err="1"/>
                        <a:t>rooms</a:t>
                      </a:r>
                      <a:endParaRPr lang="fr-FR" sz="900" dirty="0"/>
                    </a:p>
                  </a:txBody>
                  <a:tcPr anchor="ctr">
                    <a:solidFill>
                      <a:srgbClr val="37A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816">
                <a:tc vMerge="1"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DCL20 amplifier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Power block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Surface micro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Loop with RJ11 connections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RJ11 adapter -&gt; Phoenix terminal block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Fixing sticker clip for </a:t>
                      </a:r>
                      <a:r>
                        <a:rPr lang="fr-FR" sz="900" dirty="0" err="1">
                          <a:solidFill>
                            <a:schemeClr val="tx1"/>
                          </a:solidFill>
                        </a:rPr>
                        <a:t>loop</a:t>
                      </a:r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2 « </a:t>
                      </a:r>
                      <a:r>
                        <a:rPr lang="fr-FR" sz="900" dirty="0" err="1">
                          <a:solidFill>
                            <a:schemeClr val="tx1"/>
                          </a:solidFill>
                        </a:rPr>
                        <a:t>adapted</a:t>
                      </a: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 for </a:t>
                      </a:r>
                      <a:r>
                        <a:rPr lang="fr-FR" sz="900" dirty="0" err="1">
                          <a:solidFill>
                            <a:schemeClr val="tx1"/>
                          </a:solidFill>
                        </a:rPr>
                        <a:t>hearing-impaired</a:t>
                      </a: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 area » stickers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DCL20 amplifier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Power block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Surface microphone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 err="1">
                          <a:solidFill>
                            <a:schemeClr val="tx1"/>
                          </a:solidFill>
                        </a:rPr>
                        <a:t>Headhone</a:t>
                      </a: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900" dirty="0" smtClean="0">
                          <a:solidFill>
                            <a:schemeClr val="tx1"/>
                          </a:solidFill>
                        </a:rPr>
                        <a:t>OP-E2</a:t>
                      </a:r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Loop with RJ11 connections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RJ11 adapter -&gt; Phoenix terminal block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Fixing sticker clip for </a:t>
                      </a:r>
                      <a:r>
                        <a:rPr lang="fr-FR" sz="900" dirty="0" err="1">
                          <a:solidFill>
                            <a:schemeClr val="tx1"/>
                          </a:solidFill>
                        </a:rPr>
                        <a:t>loop</a:t>
                      </a:r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2 « </a:t>
                      </a:r>
                      <a:r>
                        <a:rPr lang="fr-FR" sz="900" dirty="0" err="1">
                          <a:solidFill>
                            <a:schemeClr val="tx1"/>
                          </a:solidFill>
                        </a:rPr>
                        <a:t>adapted</a:t>
                      </a: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 for </a:t>
                      </a:r>
                      <a:r>
                        <a:rPr lang="fr-FR" sz="900" dirty="0" err="1">
                          <a:solidFill>
                            <a:schemeClr val="tx1"/>
                          </a:solidFill>
                        </a:rPr>
                        <a:t>hearing-impaired</a:t>
                      </a: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 area » stickers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DCL20 amplifier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Power block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 err="1">
                          <a:solidFill>
                            <a:schemeClr val="tx1"/>
                          </a:solidFill>
                        </a:rPr>
                        <a:t>Gooseneck</a:t>
                      </a: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 microphone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Loop with RJ11 connections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RJ11 adapter -&gt; Phoenix terminal block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Fixing sticker clip for </a:t>
                      </a:r>
                      <a:r>
                        <a:rPr lang="fr-FR" sz="900" dirty="0" err="1">
                          <a:solidFill>
                            <a:schemeClr val="tx1"/>
                          </a:solidFill>
                        </a:rPr>
                        <a:t>loop</a:t>
                      </a:r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2 « </a:t>
                      </a:r>
                      <a:r>
                        <a:rPr lang="fr-FR" sz="900" dirty="0" err="1">
                          <a:solidFill>
                            <a:schemeClr val="tx1"/>
                          </a:solidFill>
                        </a:rPr>
                        <a:t>adapted</a:t>
                      </a: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 for </a:t>
                      </a:r>
                      <a:r>
                        <a:rPr lang="fr-FR" sz="900" dirty="0" err="1">
                          <a:solidFill>
                            <a:schemeClr val="tx1"/>
                          </a:solidFill>
                        </a:rPr>
                        <a:t>hearing-impaired</a:t>
                      </a: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 area » stickers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DCL20 amplifier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Power block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 err="1">
                          <a:solidFill>
                            <a:schemeClr val="tx1"/>
                          </a:solidFill>
                        </a:rPr>
                        <a:t>Gooseneck</a:t>
                      </a: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 microphone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 err="1">
                          <a:solidFill>
                            <a:schemeClr val="tx1"/>
                          </a:solidFill>
                        </a:rPr>
                        <a:t>Handset</a:t>
                      </a:r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Loop with RJ11 connections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RJ11 adapter -&gt; Phoenix terminal block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Fixing sticker clip for </a:t>
                      </a:r>
                      <a:r>
                        <a:rPr lang="fr-FR" sz="900" dirty="0" err="1">
                          <a:solidFill>
                            <a:schemeClr val="tx1"/>
                          </a:solidFill>
                        </a:rPr>
                        <a:t>loop</a:t>
                      </a:r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2 « </a:t>
                      </a:r>
                      <a:r>
                        <a:rPr lang="fr-FR" sz="900" dirty="0" err="1">
                          <a:solidFill>
                            <a:schemeClr val="tx1"/>
                          </a:solidFill>
                        </a:rPr>
                        <a:t>adapted</a:t>
                      </a: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 for </a:t>
                      </a:r>
                      <a:r>
                        <a:rPr lang="fr-FR" sz="900" dirty="0" err="1">
                          <a:solidFill>
                            <a:schemeClr val="tx1"/>
                          </a:solidFill>
                        </a:rPr>
                        <a:t>hearing-impaired</a:t>
                      </a: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 area » stickers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DCL20 amplifier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Power block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Surface microphone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 err="1">
                          <a:solidFill>
                            <a:schemeClr val="tx1"/>
                          </a:solidFill>
                        </a:rPr>
                        <a:t>Coil</a:t>
                      </a: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 35 m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Loop with RJ11 connections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RJ11 adapter -&gt; Phoenix terminal block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2 « </a:t>
                      </a:r>
                      <a:r>
                        <a:rPr lang="fr-FR" sz="900" dirty="0" err="1">
                          <a:solidFill>
                            <a:schemeClr val="tx1"/>
                          </a:solidFill>
                        </a:rPr>
                        <a:t>adapted</a:t>
                      </a: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 for </a:t>
                      </a:r>
                      <a:r>
                        <a:rPr lang="fr-FR" sz="900" dirty="0" err="1">
                          <a:solidFill>
                            <a:schemeClr val="tx1"/>
                          </a:solidFill>
                        </a:rPr>
                        <a:t>hearing-impaired</a:t>
                      </a: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 area » stickers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DCL20 amplifier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Power block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Surface microphone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Digital signal adapter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RJ11 adapter -&gt; Phoenix terminal block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2 « </a:t>
                      </a:r>
                      <a:r>
                        <a:rPr lang="fr-FR" sz="900" dirty="0" err="1">
                          <a:solidFill>
                            <a:schemeClr val="tx1"/>
                          </a:solidFill>
                        </a:rPr>
                        <a:t>adapted</a:t>
                      </a: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 for </a:t>
                      </a:r>
                      <a:r>
                        <a:rPr lang="fr-FR" sz="900" dirty="0" err="1">
                          <a:solidFill>
                            <a:schemeClr val="tx1"/>
                          </a:solidFill>
                        </a:rPr>
                        <a:t>hearing-impaired</a:t>
                      </a: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 area » stickers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ZoneTexte 33">
            <a:extLst>
              <a:ext uri="{FF2B5EF4-FFF2-40B4-BE49-F238E27FC236}">
                <a16:creationId xmlns:a16="http://schemas.microsoft.com/office/drawing/2014/main" id="{13E65513-195E-694A-BE8F-DAB89A169066}"/>
              </a:ext>
            </a:extLst>
          </p:cNvPr>
          <p:cNvSpPr txBox="1"/>
          <p:nvPr/>
        </p:nvSpPr>
        <p:spPr>
          <a:xfrm>
            <a:off x="265193" y="4175050"/>
            <a:ext cx="5002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ACCESSORIES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3992" y="4960645"/>
            <a:ext cx="12756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Miniature surface microphone for DCL20 with jack 3,5.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6E6ED71-39B6-3F44-8556-F90636317219}"/>
              </a:ext>
            </a:extLst>
          </p:cNvPr>
          <p:cNvSpPr txBox="1"/>
          <p:nvPr/>
        </p:nvSpPr>
        <p:spPr>
          <a:xfrm>
            <a:off x="263992" y="4508374"/>
            <a:ext cx="187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ABDA"/>
                </a:solidFill>
              </a:rPr>
              <a:t>OP-M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F441D9C-3222-5D40-AA06-FADF3B08F8D6}"/>
              </a:ext>
            </a:extLst>
          </p:cNvPr>
          <p:cNvSpPr/>
          <p:nvPr/>
        </p:nvSpPr>
        <p:spPr>
          <a:xfrm>
            <a:off x="5278331" y="7108667"/>
            <a:ext cx="132664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MatLoop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is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a 600 x 600 mm mat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including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a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magnetic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loop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for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hearing-impaired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pople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who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own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hearing-aid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with T position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reception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.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BB7A53A-6CE2-784C-90C4-31B72FE7D36E}"/>
              </a:ext>
            </a:extLst>
          </p:cNvPr>
          <p:cNvSpPr txBox="1"/>
          <p:nvPr/>
        </p:nvSpPr>
        <p:spPr>
          <a:xfrm>
            <a:off x="5278331" y="6789851"/>
            <a:ext cx="187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ABDA"/>
                </a:solidFill>
              </a:rPr>
              <a:t>MATLOOP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2D95D1C-4B4A-484B-A162-91CAECB2F345}"/>
              </a:ext>
            </a:extLst>
          </p:cNvPr>
          <p:cNvSpPr/>
          <p:nvPr/>
        </p:nvSpPr>
        <p:spPr>
          <a:xfrm>
            <a:off x="2672184" y="8690075"/>
            <a:ext cx="1194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OP-WALL2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rigid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PVC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board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connected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the induction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loop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reception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Dimensions : 170x170x12mm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59180F79-B94E-2F44-9DE9-D97690152D94}"/>
              </a:ext>
            </a:extLst>
          </p:cNvPr>
          <p:cNvSpPr txBox="1"/>
          <p:nvPr/>
        </p:nvSpPr>
        <p:spPr>
          <a:xfrm>
            <a:off x="2672184" y="8371259"/>
            <a:ext cx="21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ABDA"/>
                </a:solidFill>
              </a:rPr>
              <a:t>OP-WALL2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2A777E0-428B-45C2-BFE3-E8F4E75A5782}"/>
              </a:ext>
            </a:extLst>
          </p:cNvPr>
          <p:cNvSpPr/>
          <p:nvPr/>
        </p:nvSpPr>
        <p:spPr>
          <a:xfrm>
            <a:off x="263992" y="7039256"/>
            <a:ext cx="13011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OP-M80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is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an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optionnal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microphone for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proximity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amplifier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such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as DCL20-K. It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enables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to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provide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a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clear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and audible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sound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in all situations to people with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hearing-aid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.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F4528CD2-DD66-4D4D-B9E6-C5EBAA7C970A}"/>
              </a:ext>
            </a:extLst>
          </p:cNvPr>
          <p:cNvSpPr txBox="1"/>
          <p:nvPr/>
        </p:nvSpPr>
        <p:spPr>
          <a:xfrm>
            <a:off x="263992" y="6762556"/>
            <a:ext cx="187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ABDA"/>
                </a:solidFill>
              </a:rPr>
              <a:t>OP-M80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81BCE41-0565-4589-9FD3-A658AAC9B412}"/>
              </a:ext>
            </a:extLst>
          </p:cNvPr>
          <p:cNvSpPr/>
          <p:nvPr/>
        </p:nvSpPr>
        <p:spPr>
          <a:xfrm>
            <a:off x="5292229" y="8659291"/>
            <a:ext cx="1252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fr-FR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Easel</a:t>
            </a:r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for OP-WALL2 and DCL20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8FEE8963-8F28-4250-9315-30BECA6346D4}"/>
              </a:ext>
            </a:extLst>
          </p:cNvPr>
          <p:cNvSpPr txBox="1"/>
          <p:nvPr/>
        </p:nvSpPr>
        <p:spPr>
          <a:xfrm>
            <a:off x="5292229" y="8371259"/>
            <a:ext cx="187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7ABDA"/>
                </a:solidFill>
              </a:rPr>
              <a:t>OP-CW2</a:t>
            </a:r>
            <a:endParaRPr lang="fr-FR" b="1" dirty="0">
              <a:solidFill>
                <a:srgbClr val="37ABDA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58D539D-EDCE-4352-AEFA-FE202069F722}"/>
              </a:ext>
            </a:extLst>
          </p:cNvPr>
          <p:cNvSpPr/>
          <p:nvPr/>
        </p:nvSpPr>
        <p:spPr>
          <a:xfrm>
            <a:off x="263992" y="5940998"/>
            <a:ext cx="13036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Miniature surface microphone for DCL20 with jack 3,5.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E9C05578-EB94-4AD0-B896-C0C17EFFFE2C}"/>
              </a:ext>
            </a:extLst>
          </p:cNvPr>
          <p:cNvSpPr txBox="1"/>
          <p:nvPr/>
        </p:nvSpPr>
        <p:spPr>
          <a:xfrm>
            <a:off x="263992" y="5564631"/>
            <a:ext cx="187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ABDA"/>
                </a:solidFill>
              </a:rPr>
              <a:t>OP-M02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23DD409-24AD-8846-80F7-191AFF16DE76}"/>
              </a:ext>
            </a:extLst>
          </p:cNvPr>
          <p:cNvSpPr/>
          <p:nvPr/>
        </p:nvSpPr>
        <p:spPr>
          <a:xfrm>
            <a:off x="2680535" y="4960645"/>
            <a:ext cx="1252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12V 1 5A power block for DCL20.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8F6EB282-AA2B-4549-B493-E8166223DB0F}"/>
              </a:ext>
            </a:extLst>
          </p:cNvPr>
          <p:cNvSpPr txBox="1"/>
          <p:nvPr/>
        </p:nvSpPr>
        <p:spPr>
          <a:xfrm>
            <a:off x="2680535" y="4508374"/>
            <a:ext cx="187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ABDA"/>
                </a:solidFill>
              </a:rPr>
              <a:t>PS-20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66C33AA-C424-4EF9-8697-154F9E8B366A}"/>
              </a:ext>
            </a:extLst>
          </p:cNvPr>
          <p:cNvSpPr/>
          <p:nvPr/>
        </p:nvSpPr>
        <p:spPr>
          <a:xfrm>
            <a:off x="5287795" y="4931202"/>
            <a:ext cx="1495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Replacement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loop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for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reception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desk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12332BEE-AEE1-4154-8E04-3AC7FFB6D706}"/>
              </a:ext>
            </a:extLst>
          </p:cNvPr>
          <p:cNvSpPr txBox="1"/>
          <p:nvPr/>
        </p:nvSpPr>
        <p:spPr>
          <a:xfrm>
            <a:off x="5287795" y="4554835"/>
            <a:ext cx="187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ABDA"/>
                </a:solidFill>
              </a:rPr>
              <a:t>OP-IL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4B82DA3-CFDC-4D2D-BC3A-EECEDA1EEC8B}"/>
              </a:ext>
            </a:extLst>
          </p:cNvPr>
          <p:cNvSpPr/>
          <p:nvPr/>
        </p:nvSpPr>
        <p:spPr>
          <a:xfrm>
            <a:off x="5287795" y="6025779"/>
            <a:ext cx="1404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Coil of 50m of cable 1x0.52mm²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DD3F9977-EFA1-48AD-ABA3-4DAE2BAFE7AA}"/>
              </a:ext>
            </a:extLst>
          </p:cNvPr>
          <p:cNvSpPr txBox="1"/>
          <p:nvPr/>
        </p:nvSpPr>
        <p:spPr>
          <a:xfrm>
            <a:off x="5287795" y="5706963"/>
            <a:ext cx="187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ABDA"/>
                </a:solidFill>
              </a:rPr>
              <a:t>OP-IL50</a:t>
            </a:r>
          </a:p>
        </p:txBody>
      </p:sp>
      <p:sp>
        <p:nvSpPr>
          <p:cNvPr id="76" name="Text Box 13">
            <a:extLst>
              <a:ext uri="{FF2B5EF4-FFF2-40B4-BE49-F238E27FC236}">
                <a16:creationId xmlns:a16="http://schemas.microsoft.com/office/drawing/2014/main" id="{06C08D5A-7746-45FC-9C13-F558D0045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40" y="8400268"/>
            <a:ext cx="1694437" cy="4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2D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rgbClr val="37ABDA"/>
                </a:solidFill>
                <a:effectLst/>
                <a:latin typeface="Calibri" pitchFamily="34" charset="0"/>
                <a:cs typeface="Arial" pitchFamily="34" charset="0"/>
              </a:rPr>
              <a:t>OP-FSM-02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rgbClr val="37ABD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5">
            <a:extLst>
              <a:ext uri="{FF2B5EF4-FFF2-40B4-BE49-F238E27FC236}">
                <a16:creationId xmlns:a16="http://schemas.microsoft.com/office/drawing/2014/main" id="{F2D54E3C-ACEE-4456-A87C-6586CC4E8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40" y="8705394"/>
            <a:ext cx="1155877" cy="69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2D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Field Strength Meter </a:t>
            </a:r>
            <a:r>
              <a:rPr kumimoji="0" lang="en-US" altLang="fr-FR" sz="9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in accordance</a:t>
            </a:r>
            <a:r>
              <a:rPr lang="en-US" alt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. Provided with the OP-778 headphones</a:t>
            </a:r>
            <a:endParaRPr kumimoji="0" lang="en-US" altLang="fr-FR" sz="9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0" y="10002559"/>
            <a:ext cx="792088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F809CF21-0DAB-0A43-85F5-9197A32A40AA}"/>
              </a:ext>
            </a:extLst>
          </p:cNvPr>
          <p:cNvSpPr txBox="1"/>
          <p:nvPr/>
        </p:nvSpPr>
        <p:spPr>
          <a:xfrm>
            <a:off x="2230335" y="10083642"/>
            <a:ext cx="1981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contact@opus-technologies.fr</a:t>
            </a:r>
          </a:p>
          <a:p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www.opus-technologies.fr</a:t>
            </a:r>
          </a:p>
          <a:p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Phone: (+33)9.81.24.00.06</a:t>
            </a:r>
          </a:p>
          <a:p>
            <a:pPr algn="ctr"/>
            <a:endParaRPr lang="fr-FR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9" y="10232609"/>
            <a:ext cx="1204123" cy="361237"/>
          </a:xfrm>
          <a:prstGeom prst="rect">
            <a:avLst/>
          </a:prstGeom>
        </p:spPr>
      </p:pic>
      <p:pic>
        <p:nvPicPr>
          <p:cNvPr id="44" name="Picture 2" descr="RÃ©sultat de recherche d'images pour &quot;made in franc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433" y="10113761"/>
            <a:ext cx="545764" cy="5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Connecteur droit 45"/>
          <p:cNvCxnSpPr/>
          <p:nvPr/>
        </p:nvCxnSpPr>
        <p:spPr>
          <a:xfrm>
            <a:off x="2014125" y="10166930"/>
            <a:ext cx="0" cy="42691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C:\Users\Lucas CASTELNAU\Desktop\Audiofils15\Gamme amplificateur de boucle\Photo\Image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081" y="4696996"/>
            <a:ext cx="724892" cy="82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e 52">
            <a:extLst>
              <a:ext uri="{FF2B5EF4-FFF2-40B4-BE49-F238E27FC236}">
                <a16:creationId xmlns:a16="http://schemas.microsoft.com/office/drawing/2014/main" id="{954C292A-89FF-064F-98A7-2AA38E78B3B0}"/>
              </a:ext>
            </a:extLst>
          </p:cNvPr>
          <p:cNvGrpSpPr/>
          <p:nvPr/>
        </p:nvGrpSpPr>
        <p:grpSpPr>
          <a:xfrm>
            <a:off x="6675102" y="7251835"/>
            <a:ext cx="810102" cy="831392"/>
            <a:chOff x="2611332" y="1248929"/>
            <a:chExt cx="1635336" cy="1653702"/>
          </a:xfrm>
        </p:grpSpPr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id="{E5B73218-4919-F744-B420-3B5FD486F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1332" y="1489071"/>
              <a:ext cx="1635336" cy="1413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86337066-F9A6-9944-8605-91E752819180}"/>
                </a:ext>
              </a:extLst>
            </p:cNvPr>
            <p:cNvSpPr/>
            <p:nvPr/>
          </p:nvSpPr>
          <p:spPr>
            <a:xfrm>
              <a:off x="3224367" y="1248929"/>
              <a:ext cx="289328" cy="264808"/>
            </a:xfrm>
            <a:custGeom>
              <a:avLst/>
              <a:gdLst>
                <a:gd name="connsiteX0" fmla="*/ 262133 w 451761"/>
                <a:gd name="connsiteY0" fmla="*/ 413475 h 413475"/>
                <a:gd name="connsiteX1" fmla="*/ 71633 w 451761"/>
                <a:gd name="connsiteY1" fmla="*/ 308700 h 413475"/>
                <a:gd name="connsiteX2" fmla="*/ 24008 w 451761"/>
                <a:gd name="connsiteY2" fmla="*/ 122963 h 413475"/>
                <a:gd name="connsiteX3" fmla="*/ 257370 w 451761"/>
                <a:gd name="connsiteY3" fmla="*/ 18188 h 413475"/>
                <a:gd name="connsiteX4" fmla="*/ 438345 w 451761"/>
                <a:gd name="connsiteY4" fmla="*/ 161063 h 413475"/>
                <a:gd name="connsiteX5" fmla="*/ 366908 w 451761"/>
                <a:gd name="connsiteY5" fmla="*/ 361088 h 413475"/>
                <a:gd name="connsiteX6" fmla="*/ 114495 w 451761"/>
                <a:gd name="connsiteY6" fmla="*/ 370613 h 413475"/>
                <a:gd name="connsiteX7" fmla="*/ 195 w 451761"/>
                <a:gd name="connsiteY7" fmla="*/ 175350 h 413475"/>
                <a:gd name="connsiteX8" fmla="*/ 138308 w 451761"/>
                <a:gd name="connsiteY8" fmla="*/ 27713 h 413475"/>
                <a:gd name="connsiteX9" fmla="*/ 238320 w 451761"/>
                <a:gd name="connsiteY9" fmla="*/ 8663 h 413475"/>
                <a:gd name="connsiteX10" fmla="*/ 438345 w 451761"/>
                <a:gd name="connsiteY10" fmla="*/ 127725 h 413475"/>
                <a:gd name="connsiteX11" fmla="*/ 385958 w 451761"/>
                <a:gd name="connsiteY11" fmla="*/ 356325 h 413475"/>
                <a:gd name="connsiteX12" fmla="*/ 4958 w 451761"/>
                <a:gd name="connsiteY12" fmla="*/ 365850 h 41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1761" h="413475">
                  <a:moveTo>
                    <a:pt x="262133" y="413475"/>
                  </a:moveTo>
                  <a:cubicBezTo>
                    <a:pt x="186727" y="385297"/>
                    <a:pt x="111321" y="357119"/>
                    <a:pt x="71633" y="308700"/>
                  </a:cubicBezTo>
                  <a:cubicBezTo>
                    <a:pt x="31945" y="260281"/>
                    <a:pt x="-6948" y="171382"/>
                    <a:pt x="24008" y="122963"/>
                  </a:cubicBezTo>
                  <a:cubicBezTo>
                    <a:pt x="54964" y="74544"/>
                    <a:pt x="188314" y="11838"/>
                    <a:pt x="257370" y="18188"/>
                  </a:cubicBezTo>
                  <a:cubicBezTo>
                    <a:pt x="326426" y="24538"/>
                    <a:pt x="420089" y="103913"/>
                    <a:pt x="438345" y="161063"/>
                  </a:cubicBezTo>
                  <a:cubicBezTo>
                    <a:pt x="456601" y="218213"/>
                    <a:pt x="420883" y="326163"/>
                    <a:pt x="366908" y="361088"/>
                  </a:cubicBezTo>
                  <a:cubicBezTo>
                    <a:pt x="312933" y="396013"/>
                    <a:pt x="175614" y="401569"/>
                    <a:pt x="114495" y="370613"/>
                  </a:cubicBezTo>
                  <a:cubicBezTo>
                    <a:pt x="53376" y="339657"/>
                    <a:pt x="-3774" y="232500"/>
                    <a:pt x="195" y="175350"/>
                  </a:cubicBezTo>
                  <a:cubicBezTo>
                    <a:pt x="4164" y="118200"/>
                    <a:pt x="98620" y="55494"/>
                    <a:pt x="138308" y="27713"/>
                  </a:cubicBezTo>
                  <a:cubicBezTo>
                    <a:pt x="177996" y="-68"/>
                    <a:pt x="188314" y="-8006"/>
                    <a:pt x="238320" y="8663"/>
                  </a:cubicBezTo>
                  <a:cubicBezTo>
                    <a:pt x="288326" y="25332"/>
                    <a:pt x="413739" y="69781"/>
                    <a:pt x="438345" y="127725"/>
                  </a:cubicBezTo>
                  <a:cubicBezTo>
                    <a:pt x="462951" y="185669"/>
                    <a:pt x="458189" y="316638"/>
                    <a:pt x="385958" y="356325"/>
                  </a:cubicBezTo>
                  <a:cubicBezTo>
                    <a:pt x="313727" y="396012"/>
                    <a:pt x="70045" y="364263"/>
                    <a:pt x="4958" y="365850"/>
                  </a:cubicBezTo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9" name="Image 58">
            <a:extLst>
              <a:ext uri="{FF2B5EF4-FFF2-40B4-BE49-F238E27FC236}">
                <a16:creationId xmlns:a16="http://schemas.microsoft.com/office/drawing/2014/main" id="{6FBD1B83-5E20-4302-AEFF-F0AD7D97AD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71" y="7065842"/>
            <a:ext cx="668930" cy="1145208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D2CA8DCF-F23D-429F-92C5-A00351269E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0546" y="5904762"/>
            <a:ext cx="650180" cy="655531"/>
          </a:xfrm>
          <a:prstGeom prst="rect">
            <a:avLst/>
          </a:prstGeom>
        </p:spPr>
      </p:pic>
      <p:pic>
        <p:nvPicPr>
          <p:cNvPr id="63" name="Picture 5" descr="C:\Users\Lucas CASTELNAU\Desktop\Audiofils15\Gamme amplificateur de boucle\Photo\Alimentation 12V.jpg">
            <a:extLst>
              <a:ext uri="{FF2B5EF4-FFF2-40B4-BE49-F238E27FC236}">
                <a16:creationId xmlns:a16="http://schemas.microsoft.com/office/drawing/2014/main" id="{1A3BC971-CB14-CF44-B40C-6AB7F5803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348" y="4745494"/>
            <a:ext cx="1130019" cy="75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Groupe 70">
            <a:extLst>
              <a:ext uri="{FF2B5EF4-FFF2-40B4-BE49-F238E27FC236}">
                <a16:creationId xmlns:a16="http://schemas.microsoft.com/office/drawing/2014/main" id="{6682EE31-85C4-4FD9-8377-64E6B8B9466A}"/>
              </a:ext>
            </a:extLst>
          </p:cNvPr>
          <p:cNvGrpSpPr/>
          <p:nvPr/>
        </p:nvGrpSpPr>
        <p:grpSpPr>
          <a:xfrm>
            <a:off x="6660381" y="5922987"/>
            <a:ext cx="764481" cy="652455"/>
            <a:chOff x="5796285" y="3012507"/>
            <a:chExt cx="947227" cy="947227"/>
          </a:xfrm>
        </p:grpSpPr>
        <p:pic>
          <p:nvPicPr>
            <p:cNvPr id="78" name="Picture 2" descr="RÃ©sultat de recherche d'images pour &quot;Fil de cÃ¢blage Alpha Wire UL1007 blanc&quot;">
              <a:extLst>
                <a:ext uri="{FF2B5EF4-FFF2-40B4-BE49-F238E27FC236}">
                  <a16:creationId xmlns:a16="http://schemas.microsoft.com/office/drawing/2014/main" id="{02A4EB4E-DC14-448B-A5B2-B3838FF31C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7895" r="9736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285" y="3012507"/>
              <a:ext cx="947227" cy="947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Forme libre : forme 9">
              <a:extLst>
                <a:ext uri="{FF2B5EF4-FFF2-40B4-BE49-F238E27FC236}">
                  <a16:creationId xmlns:a16="http://schemas.microsoft.com/office/drawing/2014/main" id="{546CE68A-103E-4B06-A279-56B0B70CCCBF}"/>
                </a:ext>
              </a:extLst>
            </p:cNvPr>
            <p:cNvSpPr/>
            <p:nvPr/>
          </p:nvSpPr>
          <p:spPr>
            <a:xfrm>
              <a:off x="5935663" y="3054350"/>
              <a:ext cx="669925" cy="395288"/>
            </a:xfrm>
            <a:custGeom>
              <a:avLst/>
              <a:gdLst>
                <a:gd name="connsiteX0" fmla="*/ 250825 w 669925"/>
                <a:gd name="connsiteY0" fmla="*/ 96838 h 395288"/>
                <a:gd name="connsiteX1" fmla="*/ 323850 w 669925"/>
                <a:gd name="connsiteY1" fmla="*/ 79375 h 395288"/>
                <a:gd name="connsiteX2" fmla="*/ 439737 w 669925"/>
                <a:gd name="connsiteY2" fmla="*/ 85725 h 395288"/>
                <a:gd name="connsiteX3" fmla="*/ 506412 w 669925"/>
                <a:gd name="connsiteY3" fmla="*/ 152400 h 395288"/>
                <a:gd name="connsiteX4" fmla="*/ 487362 w 669925"/>
                <a:gd name="connsiteY4" fmla="*/ 254000 h 395288"/>
                <a:gd name="connsiteX5" fmla="*/ 373062 w 669925"/>
                <a:gd name="connsiteY5" fmla="*/ 296863 h 395288"/>
                <a:gd name="connsiteX6" fmla="*/ 222250 w 669925"/>
                <a:gd name="connsiteY6" fmla="*/ 279400 h 395288"/>
                <a:gd name="connsiteX7" fmla="*/ 146050 w 669925"/>
                <a:gd name="connsiteY7" fmla="*/ 219075 h 395288"/>
                <a:gd name="connsiteX8" fmla="*/ 165100 w 669925"/>
                <a:gd name="connsiteY8" fmla="*/ 112713 h 395288"/>
                <a:gd name="connsiteX9" fmla="*/ 163512 w 669925"/>
                <a:gd name="connsiteY9" fmla="*/ 23813 h 395288"/>
                <a:gd name="connsiteX10" fmla="*/ 7937 w 669925"/>
                <a:gd name="connsiteY10" fmla="*/ 127000 h 395288"/>
                <a:gd name="connsiteX11" fmla="*/ 0 w 669925"/>
                <a:gd name="connsiteY11" fmla="*/ 206375 h 395288"/>
                <a:gd name="connsiteX12" fmla="*/ 76200 w 669925"/>
                <a:gd name="connsiteY12" fmla="*/ 320675 h 395288"/>
                <a:gd name="connsiteX13" fmla="*/ 182562 w 669925"/>
                <a:gd name="connsiteY13" fmla="*/ 373063 h 395288"/>
                <a:gd name="connsiteX14" fmla="*/ 336550 w 669925"/>
                <a:gd name="connsiteY14" fmla="*/ 395288 h 395288"/>
                <a:gd name="connsiteX15" fmla="*/ 508000 w 669925"/>
                <a:gd name="connsiteY15" fmla="*/ 365125 h 395288"/>
                <a:gd name="connsiteX16" fmla="*/ 641350 w 669925"/>
                <a:gd name="connsiteY16" fmla="*/ 287338 h 395288"/>
                <a:gd name="connsiteX17" fmla="*/ 669925 w 669925"/>
                <a:gd name="connsiteY17" fmla="*/ 171450 h 395288"/>
                <a:gd name="connsiteX18" fmla="*/ 600075 w 669925"/>
                <a:gd name="connsiteY18" fmla="*/ 68263 h 395288"/>
                <a:gd name="connsiteX19" fmla="*/ 481012 w 669925"/>
                <a:gd name="connsiteY19" fmla="*/ 9525 h 395288"/>
                <a:gd name="connsiteX20" fmla="*/ 247650 w 669925"/>
                <a:gd name="connsiteY20" fmla="*/ 0 h 395288"/>
                <a:gd name="connsiteX21" fmla="*/ 204787 w 669925"/>
                <a:gd name="connsiteY21" fmla="*/ 20638 h 395288"/>
                <a:gd name="connsiteX22" fmla="*/ 200025 w 669925"/>
                <a:gd name="connsiteY22" fmla="*/ 109538 h 395288"/>
                <a:gd name="connsiteX23" fmla="*/ 250825 w 669925"/>
                <a:gd name="connsiteY23" fmla="*/ 96838 h 39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9925" h="395288">
                  <a:moveTo>
                    <a:pt x="250825" y="96838"/>
                  </a:moveTo>
                  <a:lnTo>
                    <a:pt x="323850" y="79375"/>
                  </a:lnTo>
                  <a:lnTo>
                    <a:pt x="439737" y="85725"/>
                  </a:lnTo>
                  <a:lnTo>
                    <a:pt x="506412" y="152400"/>
                  </a:lnTo>
                  <a:lnTo>
                    <a:pt x="487362" y="254000"/>
                  </a:lnTo>
                  <a:lnTo>
                    <a:pt x="373062" y="296863"/>
                  </a:lnTo>
                  <a:lnTo>
                    <a:pt x="222250" y="279400"/>
                  </a:lnTo>
                  <a:lnTo>
                    <a:pt x="146050" y="219075"/>
                  </a:lnTo>
                  <a:lnTo>
                    <a:pt x="165100" y="112713"/>
                  </a:lnTo>
                  <a:cubicBezTo>
                    <a:pt x="164571" y="83080"/>
                    <a:pt x="164041" y="53446"/>
                    <a:pt x="163512" y="23813"/>
                  </a:cubicBezTo>
                  <a:lnTo>
                    <a:pt x="7937" y="127000"/>
                  </a:lnTo>
                  <a:lnTo>
                    <a:pt x="0" y="206375"/>
                  </a:lnTo>
                  <a:lnTo>
                    <a:pt x="76200" y="320675"/>
                  </a:lnTo>
                  <a:lnTo>
                    <a:pt x="182562" y="373063"/>
                  </a:lnTo>
                  <a:lnTo>
                    <a:pt x="336550" y="395288"/>
                  </a:lnTo>
                  <a:lnTo>
                    <a:pt x="508000" y="365125"/>
                  </a:lnTo>
                  <a:lnTo>
                    <a:pt x="641350" y="287338"/>
                  </a:lnTo>
                  <a:lnTo>
                    <a:pt x="669925" y="171450"/>
                  </a:lnTo>
                  <a:lnTo>
                    <a:pt x="600075" y="68263"/>
                  </a:lnTo>
                  <a:lnTo>
                    <a:pt x="481012" y="9525"/>
                  </a:lnTo>
                  <a:lnTo>
                    <a:pt x="247650" y="0"/>
                  </a:lnTo>
                  <a:lnTo>
                    <a:pt x="204787" y="20638"/>
                  </a:lnTo>
                  <a:lnTo>
                    <a:pt x="200025" y="109538"/>
                  </a:lnTo>
                  <a:lnTo>
                    <a:pt x="250825" y="96838"/>
                  </a:lnTo>
                  <a:close/>
                </a:path>
              </a:pathLst>
            </a:custGeom>
            <a:solidFill>
              <a:srgbClr val="E5E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0" name="Image 7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20882" y="4910053"/>
            <a:ext cx="659579" cy="625356"/>
          </a:xfrm>
          <a:prstGeom prst="rect">
            <a:avLst/>
          </a:prstGeom>
        </p:spPr>
      </p:pic>
      <p:sp>
        <p:nvSpPr>
          <p:cNvPr id="81" name="ZoneTexte 80">
            <a:extLst>
              <a:ext uri="{FF2B5EF4-FFF2-40B4-BE49-F238E27FC236}">
                <a16:creationId xmlns:a16="http://schemas.microsoft.com/office/drawing/2014/main" id="{703CA2F2-600A-2E47-B345-CABCCE43FB68}"/>
              </a:ext>
            </a:extLst>
          </p:cNvPr>
          <p:cNvSpPr txBox="1"/>
          <p:nvPr/>
        </p:nvSpPr>
        <p:spPr>
          <a:xfrm>
            <a:off x="271124" y="238039"/>
            <a:ext cx="1120266" cy="53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37ABDA"/>
                </a:solidFill>
              </a:rPr>
              <a:t>DCL20</a:t>
            </a:r>
          </a:p>
        </p:txBody>
      </p:sp>
      <p:sp>
        <p:nvSpPr>
          <p:cNvPr id="83" name="Text Box 12">
            <a:extLst>
              <a:ext uri="{FF2B5EF4-FFF2-40B4-BE49-F238E27FC236}">
                <a16:creationId xmlns:a16="http://schemas.microsoft.com/office/drawing/2014/main" id="{D386248F-D2E0-4896-97D1-FC34E9C3B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1384" y="435623"/>
            <a:ext cx="2091599" cy="44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2D0"/>
                  </a:outerShdw>
                </a:effectLst>
              </a14:hiddenEffects>
            </a:ext>
          </a:extLst>
        </p:spPr>
        <p:txBody>
          <a:bodyPr vert="horz" wrap="square" lIns="32564" tIns="32564" rIns="32564" bIns="32564" numCol="1" anchor="t" anchorCtr="0" compatLnSpc="1">
            <a:prstTxWarp prst="textNoShape">
              <a:avLst/>
            </a:prstTxWarp>
          </a:bodyPr>
          <a:lstStyle/>
          <a:p>
            <a:pPr algn="r" defTabSz="81409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Proximity</a:t>
            </a:r>
            <a:r>
              <a:rPr lang="fr-FR" alt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/local </a:t>
            </a:r>
            <a:r>
              <a:rPr lang="fr-FR" altLang="fr-FR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loop</a:t>
            </a:r>
            <a:r>
              <a:rPr lang="fr-FR" alt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amplifier</a:t>
            </a:r>
            <a:endParaRPr lang="fr-FR" altLang="fr-FR" sz="1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4" name="Picture 2" descr="C:\Users\Lucas CASTELNAU\Desktop\Audiofils15\catalogue\Logo\picto-installation-malentendant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895" y="252884"/>
            <a:ext cx="397579" cy="39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95" b="89955" l="9989" r="94060">
                        <a14:foregroundMark x1="28672" y1="32123" x2="38877" y2="31278"/>
                        <a14:backgroundMark x1="51836" y1="73347" x2="51836" y2="79214"/>
                        <a14:backgroundMark x1="56587" y1="74888" x2="56048" y2="74192"/>
                        <a14:backgroundMark x1="59503" y1="77026" x2="66847" y2="79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1" t="12111" b="18139"/>
          <a:stretch/>
        </p:blipFill>
        <p:spPr>
          <a:xfrm>
            <a:off x="1527906" y="8869758"/>
            <a:ext cx="1078960" cy="869653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12332BEE-AEE1-4154-8E04-3AC7FFB6D706}"/>
              </a:ext>
            </a:extLst>
          </p:cNvPr>
          <p:cNvSpPr txBox="1"/>
          <p:nvPr/>
        </p:nvSpPr>
        <p:spPr>
          <a:xfrm>
            <a:off x="2677980" y="5610957"/>
            <a:ext cx="187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ABDA"/>
                </a:solidFill>
              </a:rPr>
              <a:t>OP-</a:t>
            </a:r>
            <a:r>
              <a:rPr lang="fr-FR" b="1" dirty="0" err="1">
                <a:solidFill>
                  <a:srgbClr val="37ABDA"/>
                </a:solidFill>
              </a:rPr>
              <a:t>Toslink</a:t>
            </a:r>
            <a:endParaRPr lang="fr-FR" b="1" dirty="0">
              <a:solidFill>
                <a:srgbClr val="37ABDA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1803FE3F-A4C6-41C3-8430-7FBE892989E8}"/>
              </a:ext>
            </a:extLst>
          </p:cNvPr>
          <p:cNvCxnSpPr>
            <a:cxnSpLocks/>
          </p:cNvCxnSpPr>
          <p:nvPr/>
        </p:nvCxnSpPr>
        <p:spPr>
          <a:xfrm>
            <a:off x="2627933" y="4285045"/>
            <a:ext cx="0" cy="554509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BE4A4FBC-AF7E-4811-A413-D6D9A601622D}"/>
              </a:ext>
            </a:extLst>
          </p:cNvPr>
          <p:cNvCxnSpPr>
            <a:cxnSpLocks/>
          </p:cNvCxnSpPr>
          <p:nvPr/>
        </p:nvCxnSpPr>
        <p:spPr>
          <a:xfrm>
            <a:off x="5187562" y="4285045"/>
            <a:ext cx="0" cy="554509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766C33AA-C424-4EF9-8697-154F9E8B366A}"/>
              </a:ext>
            </a:extLst>
          </p:cNvPr>
          <p:cNvSpPr/>
          <p:nvPr/>
        </p:nvSpPr>
        <p:spPr>
          <a:xfrm>
            <a:off x="2680535" y="7163450"/>
            <a:ext cx="1495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Headset in handset form for DCL20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12332BEE-AEE1-4154-8E04-3AC7FFB6D706}"/>
              </a:ext>
            </a:extLst>
          </p:cNvPr>
          <p:cNvSpPr txBox="1"/>
          <p:nvPr/>
        </p:nvSpPr>
        <p:spPr>
          <a:xfrm>
            <a:off x="2680535" y="6787083"/>
            <a:ext cx="187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7ABDA"/>
                </a:solidFill>
              </a:rPr>
              <a:t>OP-E2</a:t>
            </a:r>
          </a:p>
        </p:txBody>
      </p:sp>
      <p:pic>
        <p:nvPicPr>
          <p:cNvPr id="66" name="Image 65"/>
          <p:cNvPicPr>
            <a:picLocks noChangeAspect="1"/>
          </p:cNvPicPr>
          <p:nvPr/>
        </p:nvPicPr>
        <p:blipFill rotWithShape="1">
          <a:blip r:embed="rId16"/>
          <a:srcRect l="13030" t="3391"/>
          <a:stretch/>
        </p:blipFill>
        <p:spPr>
          <a:xfrm>
            <a:off x="3962629" y="7162485"/>
            <a:ext cx="796939" cy="992750"/>
          </a:xfrm>
          <a:prstGeom prst="rect">
            <a:avLst/>
          </a:prstGeom>
        </p:spPr>
      </p:pic>
      <p:cxnSp>
        <p:nvCxnSpPr>
          <p:cNvPr id="68" name="AutoShape 2">
            <a:extLst>
              <a:ext uri="{FF2B5EF4-FFF2-40B4-BE49-F238E27FC236}">
                <a16:creationId xmlns:a16="http://schemas.microsoft.com/office/drawing/2014/main" id="{78FD86C4-F87A-498F-BCCB-A03A81AD22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9177" y="757463"/>
            <a:ext cx="7019297" cy="0"/>
          </a:xfrm>
          <a:prstGeom prst="straightConnector1">
            <a:avLst/>
          </a:prstGeom>
          <a:noFill/>
          <a:ln w="25400" algn="ctr">
            <a:solidFill>
              <a:srgbClr val="37ABD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2D0"/>
                  </a:outerShdw>
                </a:effectLst>
              </a14:hiddenEffects>
            </a:ext>
          </a:extLst>
        </p:spPr>
      </p:cxnSp>
      <p:pic>
        <p:nvPicPr>
          <p:cNvPr id="82" name="Image 81">
            <a:extLst>
              <a:ext uri="{FF2B5EF4-FFF2-40B4-BE49-F238E27FC236}">
                <a16:creationId xmlns:a16="http://schemas.microsoft.com/office/drawing/2014/main" id="{EDCD84AF-6584-4658-BED2-7FC56C3F0D4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88" y="8757983"/>
            <a:ext cx="1039509" cy="98880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87" y="8824362"/>
            <a:ext cx="928330" cy="91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606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690</Words>
  <Application>Microsoft Office PowerPoint</Application>
  <PresentationFormat>Personnalisé</PresentationFormat>
  <Paragraphs>155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Courier New</vt:lpstr>
      <vt:lpstr>Times New Roman</vt:lpstr>
      <vt:lpstr>Thème Office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Lucas CASTELNAU</dc:creator>
  <cp:lastModifiedBy>Audiofils 1</cp:lastModifiedBy>
  <cp:revision>81</cp:revision>
  <cp:lastPrinted>2022-06-09T14:40:21Z</cp:lastPrinted>
  <dcterms:created xsi:type="dcterms:W3CDTF">2016-01-20T14:53:07Z</dcterms:created>
  <dcterms:modified xsi:type="dcterms:W3CDTF">2022-06-10T07:09:39Z</dcterms:modified>
</cp:coreProperties>
</file>